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0"/>
  </p:notesMasterIdLst>
  <p:sldIdLst>
    <p:sldId id="256" r:id="rId2"/>
    <p:sldId id="348" r:id="rId3"/>
    <p:sldId id="257" r:id="rId4"/>
    <p:sldId id="422" r:id="rId5"/>
    <p:sldId id="423" r:id="rId6"/>
    <p:sldId id="433" r:id="rId7"/>
    <p:sldId id="425" r:id="rId8"/>
    <p:sldId id="428" r:id="rId9"/>
    <p:sldId id="427" r:id="rId10"/>
    <p:sldId id="426" r:id="rId11"/>
    <p:sldId id="429" r:id="rId12"/>
    <p:sldId id="450" r:id="rId13"/>
    <p:sldId id="443" r:id="rId14"/>
    <p:sldId id="444" r:id="rId15"/>
    <p:sldId id="445" r:id="rId16"/>
    <p:sldId id="446" r:id="rId17"/>
    <p:sldId id="367" r:id="rId18"/>
    <p:sldId id="430" r:id="rId19"/>
    <p:sldId id="431" r:id="rId20"/>
    <p:sldId id="434" r:id="rId21"/>
    <p:sldId id="432" r:id="rId22"/>
    <p:sldId id="435" r:id="rId23"/>
    <p:sldId id="453" r:id="rId24"/>
    <p:sldId id="454" r:id="rId25"/>
    <p:sldId id="368" r:id="rId26"/>
    <p:sldId id="436" r:id="rId27"/>
    <p:sldId id="437" r:id="rId28"/>
    <p:sldId id="438" r:id="rId29"/>
    <p:sldId id="439" r:id="rId30"/>
    <p:sldId id="440" r:id="rId31"/>
    <p:sldId id="441" r:id="rId32"/>
    <p:sldId id="442" r:id="rId33"/>
    <p:sldId id="447" r:id="rId34"/>
    <p:sldId id="448" r:id="rId35"/>
    <p:sldId id="449" r:id="rId36"/>
    <p:sldId id="451" r:id="rId37"/>
    <p:sldId id="452" r:id="rId38"/>
    <p:sldId id="468" r:id="rId39"/>
    <p:sldId id="469" r:id="rId40"/>
    <p:sldId id="470" r:id="rId41"/>
    <p:sldId id="455" r:id="rId42"/>
    <p:sldId id="456" r:id="rId43"/>
    <p:sldId id="457" r:id="rId44"/>
    <p:sldId id="462" r:id="rId45"/>
    <p:sldId id="463" r:id="rId46"/>
    <p:sldId id="460" r:id="rId47"/>
    <p:sldId id="461" r:id="rId48"/>
    <p:sldId id="464" r:id="rId49"/>
    <p:sldId id="465" r:id="rId50"/>
    <p:sldId id="466" r:id="rId51"/>
    <p:sldId id="467" r:id="rId52"/>
    <p:sldId id="471" r:id="rId53"/>
    <p:sldId id="472" r:id="rId54"/>
    <p:sldId id="473" r:id="rId55"/>
    <p:sldId id="474" r:id="rId56"/>
    <p:sldId id="475" r:id="rId57"/>
    <p:sldId id="478" r:id="rId58"/>
    <p:sldId id="476" r:id="rId59"/>
    <p:sldId id="479" r:id="rId60"/>
    <p:sldId id="480" r:id="rId61"/>
    <p:sldId id="481" r:id="rId62"/>
    <p:sldId id="483" r:id="rId63"/>
    <p:sldId id="485" r:id="rId64"/>
    <p:sldId id="482" r:id="rId65"/>
    <p:sldId id="477" r:id="rId66"/>
    <p:sldId id="484" r:id="rId67"/>
    <p:sldId id="495" r:id="rId68"/>
    <p:sldId id="497" r:id="rId69"/>
    <p:sldId id="503" r:id="rId70"/>
    <p:sldId id="504" r:id="rId71"/>
    <p:sldId id="505" r:id="rId72"/>
    <p:sldId id="496" r:id="rId73"/>
    <p:sldId id="498" r:id="rId74"/>
    <p:sldId id="499" r:id="rId75"/>
    <p:sldId id="500" r:id="rId76"/>
    <p:sldId id="501" r:id="rId77"/>
    <p:sldId id="502" r:id="rId78"/>
    <p:sldId id="458" r:id="rId79"/>
    <p:sldId id="459" r:id="rId80"/>
    <p:sldId id="486" r:id="rId81"/>
    <p:sldId id="487" r:id="rId82"/>
    <p:sldId id="488" r:id="rId83"/>
    <p:sldId id="489" r:id="rId84"/>
    <p:sldId id="492" r:id="rId85"/>
    <p:sldId id="491" r:id="rId86"/>
    <p:sldId id="493" r:id="rId87"/>
    <p:sldId id="494" r:id="rId88"/>
    <p:sldId id="406" r:id="rId89"/>
  </p:sldIdLst>
  <p:sldSz cx="12192000" cy="6858000"/>
  <p:notesSz cx="6858000" cy="9144000"/>
  <p:embeddedFontLst>
    <p:embeddedFont>
      <p:font typeface="맑은 고딕" panose="020B0503020000020004" pitchFamily="50" charset="-127"/>
      <p:regular r:id="rId91"/>
      <p:bold r:id="rId9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1BBF622-21D0-4FF2-A5EA-80F92ACFA3CB}">
          <p14:sldIdLst>
            <p14:sldId id="256"/>
          </p14:sldIdLst>
        </p14:section>
        <p14:section name="1. 메타버스란?" id="{CEFAECB9-ADEA-44AD-A097-04FC08EB7C10}">
          <p14:sldIdLst>
            <p14:sldId id="348"/>
            <p14:sldId id="257"/>
            <p14:sldId id="422"/>
            <p14:sldId id="423"/>
            <p14:sldId id="433"/>
            <p14:sldId id="425"/>
            <p14:sldId id="428"/>
            <p14:sldId id="427"/>
            <p14:sldId id="426"/>
            <p14:sldId id="429"/>
            <p14:sldId id="450"/>
            <p14:sldId id="443"/>
            <p14:sldId id="444"/>
            <p14:sldId id="445"/>
            <p14:sldId id="446"/>
          </p14:sldIdLst>
        </p14:section>
        <p14:section name="2. 개더타운 준비하기" id="{494F1AD1-19E7-4012-92B1-46A1B66650C0}">
          <p14:sldIdLst>
            <p14:sldId id="367"/>
            <p14:sldId id="430"/>
            <p14:sldId id="431"/>
            <p14:sldId id="434"/>
            <p14:sldId id="432"/>
            <p14:sldId id="435"/>
            <p14:sldId id="453"/>
            <p14:sldId id="454"/>
          </p14:sldIdLst>
        </p14:section>
        <p14:section name="3. 개더타운 시작하기" id="{F5E4989B-95A8-4230-BE38-A3090295609E}">
          <p14:sldIdLst>
            <p14:sldId id="368"/>
            <p14:sldId id="436"/>
            <p14:sldId id="437"/>
            <p14:sldId id="438"/>
            <p14:sldId id="439"/>
            <p14:sldId id="440"/>
            <p14:sldId id="441"/>
            <p14:sldId id="442"/>
            <p14:sldId id="447"/>
            <p14:sldId id="448"/>
            <p14:sldId id="449"/>
            <p14:sldId id="451"/>
            <p14:sldId id="452"/>
            <p14:sldId id="468"/>
            <p14:sldId id="469"/>
            <p14:sldId id="470"/>
          </p14:sldIdLst>
        </p14:section>
        <p14:section name="4. 공간 수정하기1" id="{DFDDC265-7DA8-4D6E-A1E8-43C6AEA307E1}">
          <p14:sldIdLst>
            <p14:sldId id="455"/>
            <p14:sldId id="456"/>
            <p14:sldId id="457"/>
            <p14:sldId id="462"/>
            <p14:sldId id="463"/>
            <p14:sldId id="460"/>
            <p14:sldId id="461"/>
            <p14:sldId id="464"/>
            <p14:sldId id="465"/>
            <p14:sldId id="466"/>
            <p14:sldId id="467"/>
            <p14:sldId id="471"/>
            <p14:sldId id="472"/>
          </p14:sldIdLst>
        </p14:section>
        <p14:section name="5. 공간 수정하기2" id="{BD0AC9C4-F11E-4165-ADB1-DDBF3C34900C}">
          <p14:sldIdLst>
            <p14:sldId id="473"/>
            <p14:sldId id="474"/>
            <p14:sldId id="475"/>
            <p14:sldId id="478"/>
            <p14:sldId id="476"/>
            <p14:sldId id="479"/>
            <p14:sldId id="480"/>
            <p14:sldId id="481"/>
            <p14:sldId id="483"/>
            <p14:sldId id="485"/>
            <p14:sldId id="482"/>
            <p14:sldId id="477"/>
            <p14:sldId id="484"/>
          </p14:sldIdLst>
        </p14:section>
        <p14:section name="6. 게더타운의 교육적 활용" id="{D8A00610-AE1B-4699-9AC7-1F4DB689334D}">
          <p14:sldIdLst>
            <p14:sldId id="495"/>
            <p14:sldId id="497"/>
            <p14:sldId id="503"/>
            <p14:sldId id="504"/>
            <p14:sldId id="505"/>
          </p14:sldIdLst>
        </p14:section>
        <p14:section name="7. 나만의 공간 만들기" id="{95874A74-58F7-4451-A466-95B23ABCCEBD}">
          <p14:sldIdLst>
            <p14:sldId id="496"/>
            <p14:sldId id="498"/>
            <p14:sldId id="499"/>
            <p14:sldId id="500"/>
            <p14:sldId id="501"/>
            <p14:sldId id="502"/>
          </p14:sldIdLst>
        </p14:section>
        <p14:section name="8. FAQ" id="{A6E5B16D-FA28-418B-ACC9-414128EA13ED}">
          <p14:sldIdLst>
            <p14:sldId id="458"/>
            <p14:sldId id="459"/>
            <p14:sldId id="486"/>
            <p14:sldId id="487"/>
            <p14:sldId id="488"/>
            <p14:sldId id="489"/>
            <p14:sldId id="492"/>
            <p14:sldId id="491"/>
            <p14:sldId id="493"/>
            <p14:sldId id="494"/>
          </p14:sldIdLst>
        </p14:section>
        <p14:section name="마무리" id="{541C87CB-4216-4DFD-9157-A4B2FA61BA65}">
          <p14:sldIdLst>
            <p14:sldId id="4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CFE8"/>
    <a:srgbClr val="DD55B1"/>
    <a:srgbClr val="983CCA"/>
    <a:srgbClr val="C545BF"/>
    <a:srgbClr val="2E30BC"/>
    <a:srgbClr val="2EA616"/>
    <a:srgbClr val="AB3030"/>
    <a:srgbClr val="7F7F7F"/>
    <a:srgbClr val="CA4EBE"/>
    <a:srgbClr val="E8F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9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062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font" Target="fonts/font1.fnt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8A306-26FC-4AF4-A5E7-BDB47FCECD04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E3F0D-0E89-47F8-89E9-AC21473A0F8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951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031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1812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055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920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083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67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9871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72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893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78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836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먼저 인공지능이 무엇인지</a:t>
            </a:r>
            <a:r>
              <a:rPr lang="en-US" altLang="ko-KR" dirty="0"/>
              <a:t>, </a:t>
            </a:r>
            <a:r>
              <a:rPr lang="ko-KR" altLang="en-US" dirty="0"/>
              <a:t>인공지능의 의미와 역사에 대해 알아보겠습니다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1772B-208E-455D-8693-9FDE22649914}" type="slidenum">
              <a:rPr lang="ko-KR" altLang="en-US" smtClean="0"/>
              <a:t>88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2323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gradFill>
          <a:gsLst>
            <a:gs pos="0">
              <a:srgbClr val="FF6161"/>
            </a:gs>
            <a:gs pos="100000">
              <a:srgbClr val="933ACA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9;p2">
            <a:extLst>
              <a:ext uri="{FF2B5EF4-FFF2-40B4-BE49-F238E27FC236}">
                <a16:creationId xmlns:a16="http://schemas.microsoft.com/office/drawing/2014/main" id="{D527DB98-78DE-4117-B262-3FE512064059}"/>
              </a:ext>
            </a:extLst>
          </p:cNvPr>
          <p:cNvSpPr/>
          <p:nvPr userDrawn="1"/>
        </p:nvSpPr>
        <p:spPr>
          <a:xfrm>
            <a:off x="224574" y="221999"/>
            <a:ext cx="11723995" cy="6499475"/>
          </a:xfrm>
          <a:prstGeom prst="roundRect">
            <a:avLst>
              <a:gd name="adj" fmla="val 2370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8" name="직사각형 7"/>
          <p:cNvSpPr/>
          <p:nvPr userDrawn="1"/>
        </p:nvSpPr>
        <p:spPr>
          <a:xfrm>
            <a:off x="2998750" y="3513221"/>
            <a:ext cx="6194500" cy="45720"/>
          </a:xfrm>
          <a:prstGeom prst="rect">
            <a:avLst/>
          </a:prstGeom>
          <a:gradFill>
            <a:gsLst>
              <a:gs pos="0">
                <a:srgbClr val="FF6161"/>
              </a:gs>
              <a:gs pos="100000">
                <a:srgbClr val="933AC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 userDrawn="1"/>
        </p:nvSpPr>
        <p:spPr>
          <a:xfrm>
            <a:off x="2998750" y="1119105"/>
            <a:ext cx="6194500" cy="45720"/>
          </a:xfrm>
          <a:prstGeom prst="rect">
            <a:avLst/>
          </a:prstGeom>
          <a:gradFill>
            <a:gsLst>
              <a:gs pos="0">
                <a:srgbClr val="FF6161"/>
              </a:gs>
              <a:gs pos="100000">
                <a:srgbClr val="933ACA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Google Shape;12;p2">
            <a:extLst>
              <a:ext uri="{FF2B5EF4-FFF2-40B4-BE49-F238E27FC236}">
                <a16:creationId xmlns:a16="http://schemas.microsoft.com/office/drawing/2014/main" id="{25186254-E83B-461E-A1F2-45A701ED4CBD}"/>
              </a:ext>
            </a:extLst>
          </p:cNvPr>
          <p:cNvGrpSpPr/>
          <p:nvPr userDrawn="1"/>
        </p:nvGrpSpPr>
        <p:grpSpPr>
          <a:xfrm>
            <a:off x="497687" y="526138"/>
            <a:ext cx="10099517" cy="5810224"/>
            <a:chOff x="497688" y="526138"/>
            <a:chExt cx="7489875" cy="4201131"/>
          </a:xfrm>
        </p:grpSpPr>
        <p:sp>
          <p:nvSpPr>
            <p:cNvPr id="22" name="Google Shape;13;p2">
              <a:extLst>
                <a:ext uri="{FF2B5EF4-FFF2-40B4-BE49-F238E27FC236}">
                  <a16:creationId xmlns:a16="http://schemas.microsoft.com/office/drawing/2014/main" id="{8ADF7138-7C03-455B-BB74-07BA5E6C033C}"/>
                </a:ext>
              </a:extLst>
            </p:cNvPr>
            <p:cNvSpPr/>
            <p:nvPr/>
          </p:nvSpPr>
          <p:spPr>
            <a:xfrm rot="-1294806">
              <a:off x="4801148" y="4507804"/>
              <a:ext cx="183974" cy="192374"/>
            </a:xfrm>
            <a:custGeom>
              <a:avLst/>
              <a:gdLst/>
              <a:ahLst/>
              <a:cxnLst/>
              <a:rect l="l" t="t" r="r" b="b"/>
              <a:pathLst>
                <a:path w="7359" h="7695" extrusionOk="0">
                  <a:moveTo>
                    <a:pt x="4719" y="0"/>
                  </a:moveTo>
                  <a:lnTo>
                    <a:pt x="2753" y="1741"/>
                  </a:lnTo>
                  <a:lnTo>
                    <a:pt x="169" y="1348"/>
                  </a:lnTo>
                  <a:lnTo>
                    <a:pt x="1180" y="3763"/>
                  </a:lnTo>
                  <a:lnTo>
                    <a:pt x="1" y="6066"/>
                  </a:lnTo>
                  <a:lnTo>
                    <a:pt x="2641" y="5841"/>
                  </a:lnTo>
                  <a:lnTo>
                    <a:pt x="4494" y="7695"/>
                  </a:lnTo>
                  <a:lnTo>
                    <a:pt x="5056" y="5167"/>
                  </a:lnTo>
                  <a:lnTo>
                    <a:pt x="7358" y="3932"/>
                  </a:lnTo>
                  <a:lnTo>
                    <a:pt x="5112" y="2584"/>
                  </a:lnTo>
                  <a:lnTo>
                    <a:pt x="4719" y="0"/>
                  </a:lnTo>
                  <a:close/>
                </a:path>
              </a:pathLst>
            </a:custGeom>
            <a:solidFill>
              <a:srgbClr val="FFFFFF"/>
            </a:solidFill>
            <a:ln w="126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4;p2">
              <a:extLst>
                <a:ext uri="{FF2B5EF4-FFF2-40B4-BE49-F238E27FC236}">
                  <a16:creationId xmlns:a16="http://schemas.microsoft.com/office/drawing/2014/main" id="{1C7E2465-67CE-49F0-9ED8-05C7A7F52711}"/>
                </a:ext>
              </a:extLst>
            </p:cNvPr>
            <p:cNvSpPr/>
            <p:nvPr/>
          </p:nvSpPr>
          <p:spPr>
            <a:xfrm>
              <a:off x="7803588" y="2812075"/>
              <a:ext cx="183975" cy="192375"/>
            </a:xfrm>
            <a:custGeom>
              <a:avLst/>
              <a:gdLst/>
              <a:ahLst/>
              <a:cxnLst/>
              <a:rect l="l" t="t" r="r" b="b"/>
              <a:pathLst>
                <a:path w="7359" h="7695" extrusionOk="0">
                  <a:moveTo>
                    <a:pt x="4719" y="0"/>
                  </a:moveTo>
                  <a:lnTo>
                    <a:pt x="2753" y="1741"/>
                  </a:lnTo>
                  <a:lnTo>
                    <a:pt x="169" y="1348"/>
                  </a:lnTo>
                  <a:lnTo>
                    <a:pt x="1180" y="3763"/>
                  </a:lnTo>
                  <a:lnTo>
                    <a:pt x="1" y="6066"/>
                  </a:lnTo>
                  <a:lnTo>
                    <a:pt x="2641" y="5841"/>
                  </a:lnTo>
                  <a:lnTo>
                    <a:pt x="4494" y="7695"/>
                  </a:lnTo>
                  <a:lnTo>
                    <a:pt x="5056" y="5167"/>
                  </a:lnTo>
                  <a:lnTo>
                    <a:pt x="7358" y="3932"/>
                  </a:lnTo>
                  <a:lnTo>
                    <a:pt x="5112" y="2584"/>
                  </a:lnTo>
                  <a:lnTo>
                    <a:pt x="4719" y="0"/>
                  </a:lnTo>
                  <a:close/>
                </a:path>
              </a:pathLst>
            </a:custGeom>
            <a:solidFill>
              <a:srgbClr val="FFFFFF"/>
            </a:solidFill>
            <a:ln w="126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" name="Google Shape;15;p2">
              <a:extLst>
                <a:ext uri="{FF2B5EF4-FFF2-40B4-BE49-F238E27FC236}">
                  <a16:creationId xmlns:a16="http://schemas.microsoft.com/office/drawing/2014/main" id="{49885F68-3963-4272-BA27-A5AB36AA25DC}"/>
                </a:ext>
              </a:extLst>
            </p:cNvPr>
            <p:cNvGrpSpPr/>
            <p:nvPr/>
          </p:nvGrpSpPr>
          <p:grpSpPr>
            <a:xfrm>
              <a:off x="2629513" y="539500"/>
              <a:ext cx="63225" cy="64625"/>
              <a:chOff x="1900225" y="4277300"/>
              <a:chExt cx="63225" cy="64625"/>
            </a:xfrm>
          </p:grpSpPr>
          <p:sp>
            <p:nvSpPr>
              <p:cNvPr id="28" name="Google Shape;16;p2">
                <a:extLst>
                  <a:ext uri="{FF2B5EF4-FFF2-40B4-BE49-F238E27FC236}">
                    <a16:creationId xmlns:a16="http://schemas.microsoft.com/office/drawing/2014/main" id="{2C42D952-2DF3-4447-AC1B-10D185C54EA0}"/>
                  </a:ext>
                </a:extLst>
              </p:cNvPr>
              <p:cNvSpPr/>
              <p:nvPr/>
            </p:nvSpPr>
            <p:spPr>
              <a:xfrm>
                <a:off x="1900225" y="4277300"/>
                <a:ext cx="6322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2529" h="2585" fill="none" extrusionOk="0">
                    <a:moveTo>
                      <a:pt x="1" y="1"/>
                    </a:moveTo>
                    <a:lnTo>
                      <a:pt x="2528" y="2584"/>
                    </a:lnTo>
                  </a:path>
                </a:pathLst>
              </a:custGeom>
              <a:noFill/>
              <a:ln w="84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7;p2">
                <a:extLst>
                  <a:ext uri="{FF2B5EF4-FFF2-40B4-BE49-F238E27FC236}">
                    <a16:creationId xmlns:a16="http://schemas.microsoft.com/office/drawing/2014/main" id="{650B2D4F-11FE-4C8A-A813-DBB03D65F47D}"/>
                  </a:ext>
                </a:extLst>
              </p:cNvPr>
              <p:cNvSpPr/>
              <p:nvPr/>
            </p:nvSpPr>
            <p:spPr>
              <a:xfrm>
                <a:off x="1900225" y="4277300"/>
                <a:ext cx="6322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2529" h="2585" fill="none" extrusionOk="0">
                    <a:moveTo>
                      <a:pt x="2528" y="1"/>
                    </a:moveTo>
                    <a:lnTo>
                      <a:pt x="1" y="2584"/>
                    </a:lnTo>
                  </a:path>
                </a:pathLst>
              </a:custGeom>
              <a:noFill/>
              <a:ln w="84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" name="Google Shape;18;p2">
              <a:extLst>
                <a:ext uri="{FF2B5EF4-FFF2-40B4-BE49-F238E27FC236}">
                  <a16:creationId xmlns:a16="http://schemas.microsoft.com/office/drawing/2014/main" id="{F9A8BA0D-B6A0-4492-B4F3-A6BFB60C18FE}"/>
                </a:ext>
              </a:extLst>
            </p:cNvPr>
            <p:cNvSpPr/>
            <p:nvPr/>
          </p:nvSpPr>
          <p:spPr>
            <a:xfrm>
              <a:off x="1312850" y="4552738"/>
              <a:ext cx="108150" cy="102525"/>
            </a:xfrm>
            <a:custGeom>
              <a:avLst/>
              <a:gdLst/>
              <a:ahLst/>
              <a:cxnLst/>
              <a:rect l="l" t="t" r="r" b="b"/>
              <a:pathLst>
                <a:path w="4326" h="4101" fill="none" extrusionOk="0">
                  <a:moveTo>
                    <a:pt x="4325" y="0"/>
                  </a:moveTo>
                  <a:lnTo>
                    <a:pt x="1" y="674"/>
                  </a:lnTo>
                  <a:lnTo>
                    <a:pt x="2753" y="4100"/>
                  </a:lnTo>
                  <a:close/>
                </a:path>
              </a:pathLst>
            </a:custGeom>
            <a:noFill/>
            <a:ln w="84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9;p2">
              <a:extLst>
                <a:ext uri="{FF2B5EF4-FFF2-40B4-BE49-F238E27FC236}">
                  <a16:creationId xmlns:a16="http://schemas.microsoft.com/office/drawing/2014/main" id="{0315EEEF-2F1C-4B4B-909F-7A5863EA673C}"/>
                </a:ext>
              </a:extLst>
            </p:cNvPr>
            <p:cNvSpPr/>
            <p:nvPr/>
          </p:nvSpPr>
          <p:spPr>
            <a:xfrm>
              <a:off x="7139850" y="526138"/>
              <a:ext cx="431075" cy="26725"/>
            </a:xfrm>
            <a:custGeom>
              <a:avLst/>
              <a:gdLst/>
              <a:ahLst/>
              <a:cxnLst/>
              <a:rect l="l" t="t" r="r" b="b"/>
              <a:pathLst>
                <a:path w="17243" h="1069" fill="none" extrusionOk="0">
                  <a:moveTo>
                    <a:pt x="0" y="1"/>
                  </a:moveTo>
                  <a:cubicBezTo>
                    <a:pt x="1404" y="1"/>
                    <a:pt x="1404" y="1068"/>
                    <a:pt x="2865" y="1068"/>
                  </a:cubicBezTo>
                  <a:cubicBezTo>
                    <a:pt x="4325" y="1068"/>
                    <a:pt x="4325" y="1"/>
                    <a:pt x="5729" y="1"/>
                  </a:cubicBezTo>
                  <a:cubicBezTo>
                    <a:pt x="7189" y="1"/>
                    <a:pt x="7189" y="1068"/>
                    <a:pt x="8593" y="1068"/>
                  </a:cubicBezTo>
                  <a:cubicBezTo>
                    <a:pt x="10054" y="1068"/>
                    <a:pt x="10054" y="1"/>
                    <a:pt x="11514" y="1"/>
                  </a:cubicBezTo>
                  <a:cubicBezTo>
                    <a:pt x="12918" y="1"/>
                    <a:pt x="12918" y="1068"/>
                    <a:pt x="14378" y="1068"/>
                  </a:cubicBezTo>
                  <a:cubicBezTo>
                    <a:pt x="15839" y="1068"/>
                    <a:pt x="15839" y="1"/>
                    <a:pt x="17243" y="1"/>
                  </a:cubicBezTo>
                </a:path>
              </a:pathLst>
            </a:custGeom>
            <a:noFill/>
            <a:ln w="84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0;p2">
              <a:extLst>
                <a:ext uri="{FF2B5EF4-FFF2-40B4-BE49-F238E27FC236}">
                  <a16:creationId xmlns:a16="http://schemas.microsoft.com/office/drawing/2014/main" id="{A1967841-63A1-4887-9FF6-425502D1F85A}"/>
                </a:ext>
              </a:extLst>
            </p:cNvPr>
            <p:cNvSpPr/>
            <p:nvPr/>
          </p:nvSpPr>
          <p:spPr>
            <a:xfrm>
              <a:off x="497688" y="1867488"/>
              <a:ext cx="431075" cy="26725"/>
            </a:xfrm>
            <a:custGeom>
              <a:avLst/>
              <a:gdLst/>
              <a:ahLst/>
              <a:cxnLst/>
              <a:rect l="l" t="t" r="r" b="b"/>
              <a:pathLst>
                <a:path w="17243" h="1069" fill="none" extrusionOk="0">
                  <a:moveTo>
                    <a:pt x="0" y="1"/>
                  </a:moveTo>
                  <a:cubicBezTo>
                    <a:pt x="1404" y="1"/>
                    <a:pt x="1404" y="1068"/>
                    <a:pt x="2865" y="1068"/>
                  </a:cubicBezTo>
                  <a:cubicBezTo>
                    <a:pt x="4325" y="1068"/>
                    <a:pt x="4325" y="1"/>
                    <a:pt x="5729" y="1"/>
                  </a:cubicBezTo>
                  <a:cubicBezTo>
                    <a:pt x="7189" y="1"/>
                    <a:pt x="7189" y="1068"/>
                    <a:pt x="8593" y="1068"/>
                  </a:cubicBezTo>
                  <a:cubicBezTo>
                    <a:pt x="10054" y="1068"/>
                    <a:pt x="10054" y="1"/>
                    <a:pt x="11514" y="1"/>
                  </a:cubicBezTo>
                  <a:cubicBezTo>
                    <a:pt x="12918" y="1"/>
                    <a:pt x="12918" y="1068"/>
                    <a:pt x="14378" y="1068"/>
                  </a:cubicBezTo>
                  <a:cubicBezTo>
                    <a:pt x="15839" y="1068"/>
                    <a:pt x="15839" y="1"/>
                    <a:pt x="17243" y="1"/>
                  </a:cubicBezTo>
                </a:path>
              </a:pathLst>
            </a:custGeom>
            <a:noFill/>
            <a:ln w="84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225711B-5278-4BEA-B5D9-79803E3F7308}"/>
              </a:ext>
            </a:extLst>
          </p:cNvPr>
          <p:cNvSpPr/>
          <p:nvPr userDrawn="1"/>
        </p:nvSpPr>
        <p:spPr>
          <a:xfrm>
            <a:off x="9407666" y="451808"/>
            <a:ext cx="745070" cy="27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2B8AC58-2E12-48B1-BE24-02E029B8C2B0}"/>
              </a:ext>
            </a:extLst>
          </p:cNvPr>
          <p:cNvSpPr/>
          <p:nvPr userDrawn="1"/>
        </p:nvSpPr>
        <p:spPr>
          <a:xfrm>
            <a:off x="2998750" y="374937"/>
            <a:ext cx="745070" cy="27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3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018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3653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2111830" y="1430338"/>
            <a:ext cx="990000" cy="89986"/>
          </a:xfrm>
          <a:prstGeom prst="rect">
            <a:avLst/>
          </a:prstGeom>
          <a:gradFill>
            <a:gsLst>
              <a:gs pos="0">
                <a:srgbClr val="FF6161"/>
              </a:gs>
              <a:gs pos="100000">
                <a:srgbClr val="933AC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sp>
        <p:nvSpPr>
          <p:cNvPr id="9" name="직사각형 8"/>
          <p:cNvSpPr/>
          <p:nvPr userDrawn="1"/>
        </p:nvSpPr>
        <p:spPr>
          <a:xfrm>
            <a:off x="9089555" y="4696052"/>
            <a:ext cx="990000" cy="89986"/>
          </a:xfrm>
          <a:prstGeom prst="rect">
            <a:avLst/>
          </a:prstGeom>
          <a:gradFill>
            <a:gsLst>
              <a:gs pos="0">
                <a:srgbClr val="933ACA"/>
              </a:gs>
              <a:gs pos="100000">
                <a:srgbClr val="FF616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sp>
        <p:nvSpPr>
          <p:cNvPr id="11" name="직사각형 10"/>
          <p:cNvSpPr/>
          <p:nvPr userDrawn="1"/>
        </p:nvSpPr>
        <p:spPr>
          <a:xfrm>
            <a:off x="2111830" y="1515637"/>
            <a:ext cx="90000" cy="720000"/>
          </a:xfrm>
          <a:prstGeom prst="rect">
            <a:avLst/>
          </a:prstGeom>
          <a:gradFill flip="none" rotWithShape="1">
            <a:gsLst>
              <a:gs pos="0">
                <a:srgbClr val="933ACA"/>
              </a:gs>
              <a:gs pos="100000">
                <a:srgbClr val="FF616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sp>
        <p:nvSpPr>
          <p:cNvPr id="12" name="직사각형 11"/>
          <p:cNvSpPr/>
          <p:nvPr userDrawn="1"/>
        </p:nvSpPr>
        <p:spPr>
          <a:xfrm>
            <a:off x="9989555" y="3974827"/>
            <a:ext cx="90000" cy="720000"/>
          </a:xfrm>
          <a:prstGeom prst="rect">
            <a:avLst/>
          </a:prstGeom>
          <a:gradFill flip="none" rotWithShape="1">
            <a:gsLst>
              <a:gs pos="0">
                <a:srgbClr val="933ACA"/>
              </a:gs>
              <a:gs pos="100000">
                <a:srgbClr val="FF616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/>
          </a:p>
        </p:txBody>
      </p:sp>
      <p:sp>
        <p:nvSpPr>
          <p:cNvPr id="13" name="제목 1"/>
          <p:cNvSpPr>
            <a:spLocks noGrp="1"/>
          </p:cNvSpPr>
          <p:nvPr>
            <p:ph type="ctrTitle" hasCustomPrompt="1"/>
          </p:nvPr>
        </p:nvSpPr>
        <p:spPr>
          <a:xfrm>
            <a:off x="2201830" y="1509713"/>
            <a:ext cx="7788341" cy="3186339"/>
          </a:xfrm>
        </p:spPr>
        <p:txBody>
          <a:bodyPr anchor="ctr"/>
          <a:lstStyle>
            <a:lvl1pPr algn="ctr">
              <a:defRPr sz="6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인공지능의 개요</a:t>
            </a:r>
          </a:p>
        </p:txBody>
      </p:sp>
    </p:spTree>
    <p:extLst>
      <p:ext uri="{BB962C8B-B14F-4D97-AF65-F5344CB8AC3E}">
        <p14:creationId xmlns:p14="http://schemas.microsoft.com/office/powerpoint/2010/main" val="155622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gradFill>
          <a:gsLst>
            <a:gs pos="0">
              <a:srgbClr val="FF6161"/>
            </a:gs>
            <a:gs pos="100000">
              <a:srgbClr val="933ACA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;p2">
            <a:extLst>
              <a:ext uri="{FF2B5EF4-FFF2-40B4-BE49-F238E27FC236}">
                <a16:creationId xmlns:a16="http://schemas.microsoft.com/office/drawing/2014/main" id="{3911BB47-8719-4DA0-96FE-54E1DF482AED}"/>
              </a:ext>
            </a:extLst>
          </p:cNvPr>
          <p:cNvSpPr/>
          <p:nvPr userDrawn="1"/>
        </p:nvSpPr>
        <p:spPr>
          <a:xfrm>
            <a:off x="224574" y="221999"/>
            <a:ext cx="11723995" cy="6499475"/>
          </a:xfrm>
          <a:prstGeom prst="roundRect">
            <a:avLst>
              <a:gd name="adj" fmla="val 2370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2;p2">
            <a:extLst>
              <a:ext uri="{FF2B5EF4-FFF2-40B4-BE49-F238E27FC236}">
                <a16:creationId xmlns:a16="http://schemas.microsoft.com/office/drawing/2014/main" id="{0E93115B-E4A2-4F08-BEF7-3416D4EC8666}"/>
              </a:ext>
            </a:extLst>
          </p:cNvPr>
          <p:cNvGrpSpPr/>
          <p:nvPr userDrawn="1"/>
        </p:nvGrpSpPr>
        <p:grpSpPr>
          <a:xfrm>
            <a:off x="497687" y="526138"/>
            <a:ext cx="10099517" cy="5810224"/>
            <a:chOff x="497688" y="526138"/>
            <a:chExt cx="7489875" cy="4201131"/>
          </a:xfrm>
        </p:grpSpPr>
        <p:sp>
          <p:nvSpPr>
            <p:cNvPr id="12" name="Google Shape;13;p2">
              <a:extLst>
                <a:ext uri="{FF2B5EF4-FFF2-40B4-BE49-F238E27FC236}">
                  <a16:creationId xmlns:a16="http://schemas.microsoft.com/office/drawing/2014/main" id="{A9F3F732-615C-44FA-8DE3-E2D673E28346}"/>
                </a:ext>
              </a:extLst>
            </p:cNvPr>
            <p:cNvSpPr/>
            <p:nvPr/>
          </p:nvSpPr>
          <p:spPr>
            <a:xfrm rot="-1294806">
              <a:off x="4801148" y="4507804"/>
              <a:ext cx="183974" cy="192374"/>
            </a:xfrm>
            <a:custGeom>
              <a:avLst/>
              <a:gdLst/>
              <a:ahLst/>
              <a:cxnLst/>
              <a:rect l="l" t="t" r="r" b="b"/>
              <a:pathLst>
                <a:path w="7359" h="7695" extrusionOk="0">
                  <a:moveTo>
                    <a:pt x="4719" y="0"/>
                  </a:moveTo>
                  <a:lnTo>
                    <a:pt x="2753" y="1741"/>
                  </a:lnTo>
                  <a:lnTo>
                    <a:pt x="169" y="1348"/>
                  </a:lnTo>
                  <a:lnTo>
                    <a:pt x="1180" y="3763"/>
                  </a:lnTo>
                  <a:lnTo>
                    <a:pt x="1" y="6066"/>
                  </a:lnTo>
                  <a:lnTo>
                    <a:pt x="2641" y="5841"/>
                  </a:lnTo>
                  <a:lnTo>
                    <a:pt x="4494" y="7695"/>
                  </a:lnTo>
                  <a:lnTo>
                    <a:pt x="5056" y="5167"/>
                  </a:lnTo>
                  <a:lnTo>
                    <a:pt x="7358" y="3932"/>
                  </a:lnTo>
                  <a:lnTo>
                    <a:pt x="5112" y="2584"/>
                  </a:lnTo>
                  <a:lnTo>
                    <a:pt x="4719" y="0"/>
                  </a:lnTo>
                  <a:close/>
                </a:path>
              </a:pathLst>
            </a:custGeom>
            <a:solidFill>
              <a:srgbClr val="FFFFFF"/>
            </a:solidFill>
            <a:ln w="126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4;p2">
              <a:extLst>
                <a:ext uri="{FF2B5EF4-FFF2-40B4-BE49-F238E27FC236}">
                  <a16:creationId xmlns:a16="http://schemas.microsoft.com/office/drawing/2014/main" id="{16CBEBE2-7281-4B20-B670-D8EC873A3F56}"/>
                </a:ext>
              </a:extLst>
            </p:cNvPr>
            <p:cNvSpPr/>
            <p:nvPr/>
          </p:nvSpPr>
          <p:spPr>
            <a:xfrm>
              <a:off x="7803588" y="2812075"/>
              <a:ext cx="183975" cy="192375"/>
            </a:xfrm>
            <a:custGeom>
              <a:avLst/>
              <a:gdLst/>
              <a:ahLst/>
              <a:cxnLst/>
              <a:rect l="l" t="t" r="r" b="b"/>
              <a:pathLst>
                <a:path w="7359" h="7695" extrusionOk="0">
                  <a:moveTo>
                    <a:pt x="4719" y="0"/>
                  </a:moveTo>
                  <a:lnTo>
                    <a:pt x="2753" y="1741"/>
                  </a:lnTo>
                  <a:lnTo>
                    <a:pt x="169" y="1348"/>
                  </a:lnTo>
                  <a:lnTo>
                    <a:pt x="1180" y="3763"/>
                  </a:lnTo>
                  <a:lnTo>
                    <a:pt x="1" y="6066"/>
                  </a:lnTo>
                  <a:lnTo>
                    <a:pt x="2641" y="5841"/>
                  </a:lnTo>
                  <a:lnTo>
                    <a:pt x="4494" y="7695"/>
                  </a:lnTo>
                  <a:lnTo>
                    <a:pt x="5056" y="5167"/>
                  </a:lnTo>
                  <a:lnTo>
                    <a:pt x="7358" y="3932"/>
                  </a:lnTo>
                  <a:lnTo>
                    <a:pt x="5112" y="2584"/>
                  </a:lnTo>
                  <a:lnTo>
                    <a:pt x="4719" y="0"/>
                  </a:lnTo>
                  <a:close/>
                </a:path>
              </a:pathLst>
            </a:custGeom>
            <a:solidFill>
              <a:srgbClr val="FFFFFF"/>
            </a:solidFill>
            <a:ln w="126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15;p2">
              <a:extLst>
                <a:ext uri="{FF2B5EF4-FFF2-40B4-BE49-F238E27FC236}">
                  <a16:creationId xmlns:a16="http://schemas.microsoft.com/office/drawing/2014/main" id="{5494DE8C-7480-4FBC-A5DC-53D6CAD2BD07}"/>
                </a:ext>
              </a:extLst>
            </p:cNvPr>
            <p:cNvGrpSpPr/>
            <p:nvPr/>
          </p:nvGrpSpPr>
          <p:grpSpPr>
            <a:xfrm>
              <a:off x="2629513" y="539500"/>
              <a:ext cx="63225" cy="64625"/>
              <a:chOff x="1900225" y="4277300"/>
              <a:chExt cx="63225" cy="64625"/>
            </a:xfrm>
          </p:grpSpPr>
          <p:sp>
            <p:nvSpPr>
              <p:cNvPr id="18" name="Google Shape;16;p2">
                <a:extLst>
                  <a:ext uri="{FF2B5EF4-FFF2-40B4-BE49-F238E27FC236}">
                    <a16:creationId xmlns:a16="http://schemas.microsoft.com/office/drawing/2014/main" id="{56E74D34-DDBD-4506-B350-F9A88650457E}"/>
                  </a:ext>
                </a:extLst>
              </p:cNvPr>
              <p:cNvSpPr/>
              <p:nvPr/>
            </p:nvSpPr>
            <p:spPr>
              <a:xfrm>
                <a:off x="1900225" y="4277300"/>
                <a:ext cx="6322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2529" h="2585" fill="none" extrusionOk="0">
                    <a:moveTo>
                      <a:pt x="1" y="1"/>
                    </a:moveTo>
                    <a:lnTo>
                      <a:pt x="2528" y="2584"/>
                    </a:lnTo>
                  </a:path>
                </a:pathLst>
              </a:custGeom>
              <a:noFill/>
              <a:ln w="84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7;p2">
                <a:extLst>
                  <a:ext uri="{FF2B5EF4-FFF2-40B4-BE49-F238E27FC236}">
                    <a16:creationId xmlns:a16="http://schemas.microsoft.com/office/drawing/2014/main" id="{7F5C5EF1-9894-461A-9CA4-6F04B580ECAB}"/>
                  </a:ext>
                </a:extLst>
              </p:cNvPr>
              <p:cNvSpPr/>
              <p:nvPr/>
            </p:nvSpPr>
            <p:spPr>
              <a:xfrm>
                <a:off x="1900225" y="4277300"/>
                <a:ext cx="6322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2529" h="2585" fill="none" extrusionOk="0">
                    <a:moveTo>
                      <a:pt x="2528" y="1"/>
                    </a:moveTo>
                    <a:lnTo>
                      <a:pt x="1" y="2584"/>
                    </a:lnTo>
                  </a:path>
                </a:pathLst>
              </a:custGeom>
              <a:noFill/>
              <a:ln w="84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" name="Google Shape;18;p2">
              <a:extLst>
                <a:ext uri="{FF2B5EF4-FFF2-40B4-BE49-F238E27FC236}">
                  <a16:creationId xmlns:a16="http://schemas.microsoft.com/office/drawing/2014/main" id="{2B020735-9187-43ED-8E72-6BA3FE2F058F}"/>
                </a:ext>
              </a:extLst>
            </p:cNvPr>
            <p:cNvSpPr/>
            <p:nvPr/>
          </p:nvSpPr>
          <p:spPr>
            <a:xfrm>
              <a:off x="1312850" y="4552738"/>
              <a:ext cx="108150" cy="102525"/>
            </a:xfrm>
            <a:custGeom>
              <a:avLst/>
              <a:gdLst/>
              <a:ahLst/>
              <a:cxnLst/>
              <a:rect l="l" t="t" r="r" b="b"/>
              <a:pathLst>
                <a:path w="4326" h="4101" fill="none" extrusionOk="0">
                  <a:moveTo>
                    <a:pt x="4325" y="0"/>
                  </a:moveTo>
                  <a:lnTo>
                    <a:pt x="1" y="674"/>
                  </a:lnTo>
                  <a:lnTo>
                    <a:pt x="2753" y="4100"/>
                  </a:lnTo>
                  <a:close/>
                </a:path>
              </a:pathLst>
            </a:custGeom>
            <a:noFill/>
            <a:ln w="84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;p2">
              <a:extLst>
                <a:ext uri="{FF2B5EF4-FFF2-40B4-BE49-F238E27FC236}">
                  <a16:creationId xmlns:a16="http://schemas.microsoft.com/office/drawing/2014/main" id="{C5D9AD22-EB10-4045-8BE4-A342337559FF}"/>
                </a:ext>
              </a:extLst>
            </p:cNvPr>
            <p:cNvSpPr/>
            <p:nvPr/>
          </p:nvSpPr>
          <p:spPr>
            <a:xfrm>
              <a:off x="7139850" y="526138"/>
              <a:ext cx="431075" cy="26725"/>
            </a:xfrm>
            <a:custGeom>
              <a:avLst/>
              <a:gdLst/>
              <a:ahLst/>
              <a:cxnLst/>
              <a:rect l="l" t="t" r="r" b="b"/>
              <a:pathLst>
                <a:path w="17243" h="1069" fill="none" extrusionOk="0">
                  <a:moveTo>
                    <a:pt x="0" y="1"/>
                  </a:moveTo>
                  <a:cubicBezTo>
                    <a:pt x="1404" y="1"/>
                    <a:pt x="1404" y="1068"/>
                    <a:pt x="2865" y="1068"/>
                  </a:cubicBezTo>
                  <a:cubicBezTo>
                    <a:pt x="4325" y="1068"/>
                    <a:pt x="4325" y="1"/>
                    <a:pt x="5729" y="1"/>
                  </a:cubicBezTo>
                  <a:cubicBezTo>
                    <a:pt x="7189" y="1"/>
                    <a:pt x="7189" y="1068"/>
                    <a:pt x="8593" y="1068"/>
                  </a:cubicBezTo>
                  <a:cubicBezTo>
                    <a:pt x="10054" y="1068"/>
                    <a:pt x="10054" y="1"/>
                    <a:pt x="11514" y="1"/>
                  </a:cubicBezTo>
                  <a:cubicBezTo>
                    <a:pt x="12918" y="1"/>
                    <a:pt x="12918" y="1068"/>
                    <a:pt x="14378" y="1068"/>
                  </a:cubicBezTo>
                  <a:cubicBezTo>
                    <a:pt x="15839" y="1068"/>
                    <a:pt x="15839" y="1"/>
                    <a:pt x="17243" y="1"/>
                  </a:cubicBezTo>
                </a:path>
              </a:pathLst>
            </a:custGeom>
            <a:noFill/>
            <a:ln w="84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0;p2">
              <a:extLst>
                <a:ext uri="{FF2B5EF4-FFF2-40B4-BE49-F238E27FC236}">
                  <a16:creationId xmlns:a16="http://schemas.microsoft.com/office/drawing/2014/main" id="{7A2B8401-0FA1-4D03-8BBC-FBB6F8661F61}"/>
                </a:ext>
              </a:extLst>
            </p:cNvPr>
            <p:cNvSpPr/>
            <p:nvPr/>
          </p:nvSpPr>
          <p:spPr>
            <a:xfrm>
              <a:off x="497688" y="1867488"/>
              <a:ext cx="431075" cy="26725"/>
            </a:xfrm>
            <a:custGeom>
              <a:avLst/>
              <a:gdLst/>
              <a:ahLst/>
              <a:cxnLst/>
              <a:rect l="l" t="t" r="r" b="b"/>
              <a:pathLst>
                <a:path w="17243" h="1069" fill="none" extrusionOk="0">
                  <a:moveTo>
                    <a:pt x="0" y="1"/>
                  </a:moveTo>
                  <a:cubicBezTo>
                    <a:pt x="1404" y="1"/>
                    <a:pt x="1404" y="1068"/>
                    <a:pt x="2865" y="1068"/>
                  </a:cubicBezTo>
                  <a:cubicBezTo>
                    <a:pt x="4325" y="1068"/>
                    <a:pt x="4325" y="1"/>
                    <a:pt x="5729" y="1"/>
                  </a:cubicBezTo>
                  <a:cubicBezTo>
                    <a:pt x="7189" y="1"/>
                    <a:pt x="7189" y="1068"/>
                    <a:pt x="8593" y="1068"/>
                  </a:cubicBezTo>
                  <a:cubicBezTo>
                    <a:pt x="10054" y="1068"/>
                    <a:pt x="10054" y="1"/>
                    <a:pt x="11514" y="1"/>
                  </a:cubicBezTo>
                  <a:cubicBezTo>
                    <a:pt x="12918" y="1"/>
                    <a:pt x="12918" y="1068"/>
                    <a:pt x="14378" y="1068"/>
                  </a:cubicBezTo>
                  <a:cubicBezTo>
                    <a:pt x="15839" y="1068"/>
                    <a:pt x="15839" y="1"/>
                    <a:pt x="17243" y="1"/>
                  </a:cubicBezTo>
                </a:path>
              </a:pathLst>
            </a:custGeom>
            <a:noFill/>
            <a:ln w="84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03142" cy="1325563"/>
          </a:xfrm>
        </p:spPr>
        <p:txBody>
          <a:bodyPr>
            <a:noAutofit/>
          </a:bodyPr>
          <a:lstStyle>
            <a:lvl1pPr>
              <a:defRPr sz="4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4895850"/>
          </a:xfrm>
        </p:spPr>
        <p:txBody>
          <a:bodyPr>
            <a:noAutofit/>
          </a:bodyPr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1430338"/>
            <a:ext cx="11967426" cy="89986"/>
          </a:xfrm>
          <a:prstGeom prst="rect">
            <a:avLst/>
          </a:prstGeom>
          <a:gradFill>
            <a:gsLst>
              <a:gs pos="0">
                <a:srgbClr val="FF6161"/>
              </a:gs>
              <a:gs pos="100000">
                <a:srgbClr val="CA4EB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079FE3B-0A13-4D4E-8553-E17AE4777462}"/>
              </a:ext>
            </a:extLst>
          </p:cNvPr>
          <p:cNvSpPr/>
          <p:nvPr userDrawn="1"/>
        </p:nvSpPr>
        <p:spPr>
          <a:xfrm>
            <a:off x="420943" y="2282932"/>
            <a:ext cx="745070" cy="27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9ACFFF9-52DA-44CC-B502-0D09017F2217}"/>
              </a:ext>
            </a:extLst>
          </p:cNvPr>
          <p:cNvSpPr/>
          <p:nvPr userDrawn="1"/>
        </p:nvSpPr>
        <p:spPr>
          <a:xfrm>
            <a:off x="3145558" y="485239"/>
            <a:ext cx="745070" cy="27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F399D75-4E28-4493-B64A-73DBE043B8C8}"/>
              </a:ext>
            </a:extLst>
          </p:cNvPr>
          <p:cNvSpPr/>
          <p:nvPr userDrawn="1"/>
        </p:nvSpPr>
        <p:spPr>
          <a:xfrm>
            <a:off x="10191472" y="3655871"/>
            <a:ext cx="745070" cy="405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그림 22" descr="트라이앵글이(가) 표시된 사진&#10;&#10;자동 생성된 설명">
            <a:extLst>
              <a:ext uri="{FF2B5EF4-FFF2-40B4-BE49-F238E27FC236}">
                <a16:creationId xmlns:a16="http://schemas.microsoft.com/office/drawing/2014/main" id="{1F4DFE6B-8979-48AE-80A4-287FFB4173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63796" y="1995311"/>
            <a:ext cx="328543" cy="292609"/>
          </a:xfrm>
          <a:prstGeom prst="rect">
            <a:avLst/>
          </a:prstGeom>
        </p:spPr>
      </p:pic>
      <p:pic>
        <p:nvPicPr>
          <p:cNvPr id="24" name="그림 23" descr="트라이앵글이(가) 표시된 사진&#10;&#10;자동 생성된 설명">
            <a:extLst>
              <a:ext uri="{FF2B5EF4-FFF2-40B4-BE49-F238E27FC236}">
                <a16:creationId xmlns:a16="http://schemas.microsoft.com/office/drawing/2014/main" id="{1EB709B0-93B1-49CB-898A-FC40DF9B87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84347" y="5745551"/>
            <a:ext cx="215454" cy="191889"/>
          </a:xfrm>
          <a:prstGeom prst="rect">
            <a:avLst/>
          </a:prstGeom>
        </p:spPr>
      </p:pic>
      <p:pic>
        <p:nvPicPr>
          <p:cNvPr id="25" name="그림 24" descr="트라이앵글이(가) 표시된 사진&#10;&#10;자동 생성된 설명">
            <a:extLst>
              <a:ext uri="{FF2B5EF4-FFF2-40B4-BE49-F238E27FC236}">
                <a16:creationId xmlns:a16="http://schemas.microsoft.com/office/drawing/2014/main" id="{252C030B-EDDE-43CA-BDD2-887B153249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391" y="4351867"/>
            <a:ext cx="215454" cy="191889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D81A0CD5-2F19-48C0-AF95-C3BD2D014F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" t="20681" r="8955" b="16054"/>
          <a:stretch/>
        </p:blipFill>
        <p:spPr>
          <a:xfrm>
            <a:off x="260060" y="276835"/>
            <a:ext cx="1144792" cy="280214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11E0F60D-C96B-462B-9BA3-8DD6C2DD2C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796" y="270969"/>
            <a:ext cx="1477643" cy="28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2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3737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8438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884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9595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635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907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650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ABA47-9A1B-456A-B1AD-3B8E61E961EA}" type="datetimeFigureOut">
              <a:rPr lang="ko-KR" altLang="en-US" smtClean="0"/>
              <a:t>2021-09-13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33F33-2F72-4318-A0D1-BE3BEF5D2F2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197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1A559Hcr90g" TargetMode="External"/><Relationship Id="rId2" Type="http://schemas.openxmlformats.org/officeDocument/2006/relationships/hyperlink" Target="https://www.youtube.com/channel/UC057uLtnbzqs4qG9-cxssj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youtu.be/pqcdytRtSD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gather.tow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ews.kbs.co.kr/news/view.do?ncd=5256894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KmXfw59nZA?t=140" TargetMode="External"/><Relationship Id="rId2" Type="http://schemas.openxmlformats.org/officeDocument/2006/relationships/hyperlink" Target="https://www.youtube.com/channel/UC2SmfP_QjCdPeujLZt7D4O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hyperlink" Target="https://www.naverz-corp.com/" TargetMode="External"/><Relationship Id="rId12" Type="http://schemas.openxmlformats.org/officeDocument/2006/relationships/image" Target="../media/image13.png"/><Relationship Id="rId2" Type="http://schemas.openxmlformats.org/officeDocument/2006/relationships/hyperlink" Target="https://www.eventservice.kr/2018/microsoft/ms_mec/minecraft.html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microsoft.com/office/2007/relationships/hdphoto" Target="../media/hdphoto2.wdp"/><Relationship Id="rId5" Type="http://schemas.openxmlformats.org/officeDocument/2006/relationships/image" Target="../media/image10.png"/><Relationship Id="rId15" Type="http://schemas.microsoft.com/office/2007/relationships/hdphoto" Target="../media/hdphoto3.wdp"/><Relationship Id="rId10" Type="http://schemas.openxmlformats.org/officeDocument/2006/relationships/image" Target="../media/image12.png"/><Relationship Id="rId4" Type="http://schemas.openxmlformats.org/officeDocument/2006/relationships/hyperlink" Target="https://ifland.io/" TargetMode="External"/><Relationship Id="rId9" Type="http://schemas.openxmlformats.org/officeDocument/2006/relationships/hyperlink" Target="https://www.gather.town/" TargetMode="External"/><Relationship Id="rId14" Type="http://schemas.openxmlformats.org/officeDocument/2006/relationships/image" Target="../media/image15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youtu.be/Q6jnkr1z4ic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RlIH-FVz0BO_4G6ktrsbCTiBrqbaTEx2/preview" TargetMode="External"/><Relationship Id="rId2" Type="http://schemas.openxmlformats.org/officeDocument/2006/relationships/hyperlink" Target="https://drive.google.com/file/d/1RlIH-FVz0BO_4G6ktrsbCTiBrqbaTEx2/view" TargetMode="Externa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youtu.be/pke00AZ4M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1873095" y="2533650"/>
            <a:ext cx="8839510" cy="8810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2900" dirty="0"/>
              <a:t>- </a:t>
            </a:r>
            <a:r>
              <a:rPr lang="ko-KR" altLang="en-US" sz="2900" dirty="0"/>
              <a:t>메타버스를 활용한 </a:t>
            </a:r>
            <a:r>
              <a:rPr lang="ko-KR" altLang="en-US" sz="2900" dirty="0" err="1"/>
              <a:t>블렌디드</a:t>
            </a:r>
            <a:r>
              <a:rPr lang="ko-KR" altLang="en-US" sz="2900" dirty="0"/>
              <a:t> 러닝 </a:t>
            </a:r>
            <a:r>
              <a:rPr lang="en-US" altLang="ko-KR" sz="2900" dirty="0"/>
              <a:t>-</a:t>
            </a:r>
            <a:endParaRPr lang="ko-KR" altLang="en-US" sz="3700" dirty="0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7F942691-E2E7-40AE-8434-F8174BBDC8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8894BD20-7F87-46D6-9C07-F4EFCEEB8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320" y="1383084"/>
            <a:ext cx="3210560" cy="130429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AC51F3C-6EFC-49EB-A8A6-510C144B61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" t="20681" r="8955" b="16054"/>
          <a:stretch/>
        </p:blipFill>
        <p:spPr>
          <a:xfrm>
            <a:off x="260059" y="276835"/>
            <a:ext cx="1879133" cy="45996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BA05486-F013-4115-BA55-8205D9E477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149" y="270969"/>
            <a:ext cx="2425495" cy="46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3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 err="1"/>
              <a:t>이프랜드</a:t>
            </a:r>
            <a:r>
              <a:rPr lang="ko-KR" altLang="en-US" dirty="0"/>
              <a:t> 활용 사례</a:t>
            </a:r>
            <a:r>
              <a:rPr lang="en-US" altLang="ko-KR" dirty="0"/>
              <a:t>: </a:t>
            </a:r>
            <a:r>
              <a:rPr lang="ko-KR" altLang="en-US" dirty="0"/>
              <a:t>순천향대 입학식</a:t>
            </a:r>
            <a:endParaRPr lang="en-US" altLang="ko-K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EB224-0D3D-4E0E-A245-E6027DB8BBAF}"/>
              </a:ext>
            </a:extLst>
          </p:cNvPr>
          <p:cNvSpPr txBox="1"/>
          <p:nvPr/>
        </p:nvSpPr>
        <p:spPr>
          <a:xfrm>
            <a:off x="4774223" y="6342017"/>
            <a:ext cx="7167119" cy="37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유튜브</a:t>
            </a:r>
            <a:r>
              <a:rPr lang="en-US" altLang="ko-KR" sz="1400" dirty="0"/>
              <a:t>(</a:t>
            </a:r>
            <a:r>
              <a:rPr lang="ko-KR" altLang="en-US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순천향대학교 </a:t>
            </a:r>
            <a:r>
              <a:rPr lang="en-US" altLang="ko-KR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SCH University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pic>
        <p:nvPicPr>
          <p:cNvPr id="6" name="그림 5">
            <a:hlinkClick r:id="rId3"/>
            <a:extLst>
              <a:ext uri="{FF2B5EF4-FFF2-40B4-BE49-F238E27FC236}">
                <a16:creationId xmlns:a16="http://schemas.microsoft.com/office/drawing/2014/main" id="{9870B006-28FE-4779-ACF9-D34EF56AF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827" y="2583203"/>
            <a:ext cx="6918346" cy="359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15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메타버스</a:t>
            </a:r>
            <a:r>
              <a:rPr lang="en-US" altLang="ko-KR"/>
              <a:t>(Metaverse)</a:t>
            </a:r>
            <a:r>
              <a:rPr lang="ko-KR" altLang="en-US"/>
              <a:t>란</a:t>
            </a:r>
            <a:r>
              <a:rPr lang="en-US" altLang="ko-KR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 err="1"/>
              <a:t>게더타운</a:t>
            </a:r>
            <a:r>
              <a:rPr lang="ko-KR" altLang="en-US" dirty="0"/>
              <a:t> 활용 사례</a:t>
            </a:r>
            <a:r>
              <a:rPr lang="en-US" altLang="ko-KR" dirty="0"/>
              <a:t>: </a:t>
            </a:r>
            <a:r>
              <a:rPr lang="ko-KR" altLang="en-US" dirty="0"/>
              <a:t>방학식 행사 활용</a:t>
            </a:r>
            <a:endParaRPr lang="en-US" altLang="ko-K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FA6C52-0C8F-476F-AF98-35A16877E1B1}"/>
              </a:ext>
            </a:extLst>
          </p:cNvPr>
          <p:cNvSpPr txBox="1"/>
          <p:nvPr/>
        </p:nvSpPr>
        <p:spPr>
          <a:xfrm>
            <a:off x="4774223" y="6342017"/>
            <a:ext cx="7167119" cy="37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유튜브</a:t>
            </a:r>
            <a:r>
              <a:rPr lang="en-US" altLang="ko-KR" sz="1400" dirty="0"/>
              <a:t>(</a:t>
            </a:r>
            <a:r>
              <a:rPr lang="ko-KR" altLang="en-US" sz="1400" dirty="0"/>
              <a:t>무해한 교사 </a:t>
            </a:r>
            <a:r>
              <a:rPr lang="en-US" altLang="ko-KR" sz="1400" dirty="0"/>
              <a:t>H)</a:t>
            </a:r>
            <a:endParaRPr lang="ko-KR" altLang="en-US" sz="1400" dirty="0"/>
          </a:p>
        </p:txBody>
      </p:sp>
      <p:pic>
        <p:nvPicPr>
          <p:cNvPr id="4" name="그림 3">
            <a:hlinkClick r:id="rId2"/>
            <a:extLst>
              <a:ext uri="{FF2B5EF4-FFF2-40B4-BE49-F238E27FC236}">
                <a16:creationId xmlns:a16="http://schemas.microsoft.com/office/drawing/2014/main" id="{9AFBD8CF-6A90-49C7-B1CB-D3CAA6066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336" y="2588670"/>
            <a:ext cx="6595328" cy="340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14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연수 전 준비사항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7692"/>
          </a:xfr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듀얼 모니터 준비</a:t>
            </a:r>
            <a:r>
              <a:rPr lang="en-US" altLang="ko-KR" dirty="0"/>
              <a:t>(</a:t>
            </a:r>
            <a:r>
              <a:rPr lang="ko-KR" altLang="en-US" dirty="0"/>
              <a:t>권장</a:t>
            </a:r>
            <a:r>
              <a:rPr lang="en-US" altLang="ko-KR" dirty="0"/>
              <a:t>)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구글 크롬 브라우저 사용</a:t>
            </a:r>
            <a:r>
              <a:rPr lang="en-US" altLang="ko-KR" dirty="0"/>
              <a:t>(</a:t>
            </a:r>
            <a:r>
              <a:rPr lang="ko-KR" altLang="en-US" dirty="0"/>
              <a:t>또는 </a:t>
            </a:r>
            <a:r>
              <a:rPr lang="en-US" altLang="ko-KR" dirty="0"/>
              <a:t>MS </a:t>
            </a:r>
            <a:r>
              <a:rPr lang="ko-KR" altLang="en-US" dirty="0" err="1"/>
              <a:t>엣지</a:t>
            </a:r>
            <a:r>
              <a:rPr lang="ko-KR" altLang="en-US" dirty="0"/>
              <a:t> 브라우저</a:t>
            </a:r>
            <a:r>
              <a:rPr lang="en-US" altLang="ko-KR" dirty="0"/>
              <a:t>)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 err="1"/>
              <a:t>게더타운</a:t>
            </a:r>
            <a:r>
              <a:rPr lang="ko-KR" altLang="en-US" dirty="0"/>
              <a:t> 계정 가입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en-US" altLang="ko-KR" dirty="0">
                <a:hlinkClick r:id="rId2"/>
              </a:rPr>
              <a:t>https://www.gather.town/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구글 계정으로 등록</a:t>
            </a:r>
            <a:r>
              <a:rPr lang="en-US" altLang="ko-KR" dirty="0"/>
              <a:t>, 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en-US" altLang="ko-KR" dirty="0" err="1"/>
              <a:t>icemail</a:t>
            </a:r>
            <a:r>
              <a:rPr lang="ko-KR" altLang="en-US" dirty="0"/>
              <a:t> 등 상용 메일 사용 시 로그인 할 때 마다 </a:t>
            </a:r>
            <a:r>
              <a:rPr lang="en-US" altLang="ko-KR" dirty="0"/>
              <a:t>1</a:t>
            </a:r>
            <a:r>
              <a:rPr lang="ko-KR" altLang="en-US" dirty="0"/>
              <a:t>회용 코드 사용</a:t>
            </a:r>
            <a:endParaRPr lang="en-US" altLang="ko-KR" dirty="0"/>
          </a:p>
        </p:txBody>
      </p:sp>
      <p:pic>
        <p:nvPicPr>
          <p:cNvPr id="1026" name="Picture 2" descr="Chrome: 빠르고 안전한 브라우저 - Google Play 앱">
            <a:extLst>
              <a:ext uri="{FF2B5EF4-FFF2-40B4-BE49-F238E27FC236}">
                <a16:creationId xmlns:a16="http://schemas.microsoft.com/office/drawing/2014/main" id="{652DB9C7-BC0A-4560-9F0D-1B88391252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 t="10807" r="10417" b="10807"/>
          <a:stretch/>
        </p:blipFill>
        <p:spPr bwMode="auto">
          <a:xfrm>
            <a:off x="9194800" y="2738594"/>
            <a:ext cx="527050" cy="52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마이크로소프트 엣지 - 위키백과, 우리 모두의 백과사전">
            <a:extLst>
              <a:ext uri="{FF2B5EF4-FFF2-40B4-BE49-F238E27FC236}">
                <a16:creationId xmlns:a16="http://schemas.microsoft.com/office/drawing/2014/main" id="{3ECA7E63-C83C-4ECF-AEC7-827710B99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523" y="2738595"/>
            <a:ext cx="525304" cy="52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437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왜 </a:t>
            </a:r>
            <a:r>
              <a:rPr lang="ko-KR" altLang="en-US" dirty="0" err="1"/>
              <a:t>게더타운</a:t>
            </a:r>
            <a:r>
              <a:rPr lang="en-US" altLang="ko-KR" dirty="0"/>
              <a:t>(Gather town)</a:t>
            </a:r>
            <a:r>
              <a:rPr lang="ko-KR" altLang="en-US" dirty="0"/>
              <a:t>인가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7692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모든 장치</a:t>
            </a:r>
            <a:r>
              <a:rPr lang="en-US" altLang="ko-KR" dirty="0"/>
              <a:t>(PC, </a:t>
            </a:r>
            <a:r>
              <a:rPr lang="ko-KR" altLang="en-US" dirty="0"/>
              <a:t>모바일</a:t>
            </a:r>
            <a:r>
              <a:rPr lang="en-US" altLang="ko-KR" dirty="0"/>
              <a:t>)</a:t>
            </a:r>
            <a:r>
              <a:rPr lang="ko-KR" altLang="en-US" dirty="0"/>
              <a:t>에서 어디서나 접속 가능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구글 계정을 활용한 간단한 등록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참가자 계정 필요 없음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활동 시간 제한 없음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쉬운 공간 초대</a:t>
            </a:r>
            <a:r>
              <a:rPr lang="en-US" altLang="ko-KR" dirty="0"/>
              <a:t>(</a:t>
            </a:r>
            <a:r>
              <a:rPr lang="ko-KR" altLang="en-US" dirty="0"/>
              <a:t>연결 링크 생성</a:t>
            </a:r>
            <a:r>
              <a:rPr lang="en-US" altLang="ko-KR" dirty="0"/>
              <a:t>)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참가자 권한 관리</a:t>
            </a:r>
            <a:r>
              <a:rPr lang="en-US" altLang="ko-KR" dirty="0"/>
              <a:t>(</a:t>
            </a:r>
            <a:r>
              <a:rPr lang="ko-KR" altLang="en-US" dirty="0"/>
              <a:t>음성</a:t>
            </a:r>
            <a:r>
              <a:rPr lang="en-US" altLang="ko-KR" dirty="0"/>
              <a:t>, </a:t>
            </a:r>
            <a:r>
              <a:rPr lang="ko-KR" altLang="en-US" dirty="0"/>
              <a:t>영상</a:t>
            </a:r>
            <a:r>
              <a:rPr lang="en-US" altLang="ko-KR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0B2AB9-7FFD-44D7-BD48-660EEA50E047}"/>
              </a:ext>
            </a:extLst>
          </p:cNvPr>
          <p:cNvSpPr txBox="1"/>
          <p:nvPr/>
        </p:nvSpPr>
        <p:spPr>
          <a:xfrm>
            <a:off x="6496280" y="4232886"/>
            <a:ext cx="2750666" cy="6553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ko-KR" altLang="en-US" sz="2800"/>
              <a:t>줌과 동일함</a:t>
            </a:r>
            <a:endParaRPr lang="ko-KR" altLang="en-US" sz="280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07BAA900-F9AD-4F25-B251-DBA46078CD86}"/>
              </a:ext>
            </a:extLst>
          </p:cNvPr>
          <p:cNvSpPr/>
          <p:nvPr/>
        </p:nvSpPr>
        <p:spPr>
          <a:xfrm>
            <a:off x="838200" y="3429000"/>
            <a:ext cx="5471766" cy="226329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674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왜 </a:t>
            </a:r>
            <a:r>
              <a:rPr lang="ko-KR" altLang="en-US" dirty="0" err="1"/>
              <a:t>게더타운</a:t>
            </a:r>
            <a:r>
              <a:rPr lang="en-US" altLang="ko-KR" dirty="0"/>
              <a:t>(Gather town)</a:t>
            </a:r>
            <a:r>
              <a:rPr lang="ko-KR" altLang="en-US" dirty="0"/>
              <a:t>인가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7692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메타버스 플랫폼 중 </a:t>
            </a:r>
            <a:r>
              <a:rPr lang="ko-KR" altLang="en-US" b="1" dirty="0">
                <a:solidFill>
                  <a:schemeClr val="accent2">
                    <a:lumMod val="75000"/>
                  </a:schemeClr>
                </a:solidFill>
              </a:rPr>
              <a:t>가장 자유롭게 공간 구성</a:t>
            </a:r>
            <a:r>
              <a:rPr lang="ko-KR" altLang="en-US" dirty="0"/>
              <a:t> 가능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rgbClr val="7030A0"/>
                </a:solidFill>
              </a:rPr>
              <a:t>동영상</a:t>
            </a:r>
            <a:r>
              <a:rPr lang="en-US" altLang="ko-KR" b="1" dirty="0">
                <a:solidFill>
                  <a:srgbClr val="7030A0"/>
                </a:solidFill>
              </a:rPr>
              <a:t>, </a:t>
            </a:r>
            <a:r>
              <a:rPr lang="ko-KR" altLang="en-US" b="1" dirty="0">
                <a:solidFill>
                  <a:srgbClr val="7030A0"/>
                </a:solidFill>
              </a:rPr>
              <a:t>파일</a:t>
            </a:r>
            <a:r>
              <a:rPr lang="en-US" altLang="ko-KR" b="1" dirty="0">
                <a:solidFill>
                  <a:srgbClr val="7030A0"/>
                </a:solidFill>
              </a:rPr>
              <a:t>, </a:t>
            </a:r>
            <a:r>
              <a:rPr lang="ko-KR" altLang="en-US" b="1" dirty="0">
                <a:solidFill>
                  <a:srgbClr val="7030A0"/>
                </a:solidFill>
              </a:rPr>
              <a:t>화면 공유</a:t>
            </a:r>
            <a:r>
              <a:rPr lang="ko-KR" altLang="en-US" dirty="0"/>
              <a:t> 등 다양한 자료 활용 가능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accent6">
                    <a:lumMod val="75000"/>
                  </a:schemeClr>
                </a:solidFill>
              </a:rPr>
              <a:t>카메라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ko-KR" altLang="en-US" b="1" dirty="0">
                <a:solidFill>
                  <a:schemeClr val="accent6">
                    <a:lumMod val="75000"/>
                  </a:schemeClr>
                </a:solidFill>
              </a:rPr>
              <a:t>마이크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ko-KR" altLang="en-US" b="1" dirty="0">
                <a:solidFill>
                  <a:schemeClr val="accent6">
                    <a:lumMod val="75000"/>
                  </a:schemeClr>
                </a:solidFill>
              </a:rPr>
              <a:t>채팅</a:t>
            </a:r>
            <a:r>
              <a:rPr lang="ko-KR" altLang="en-US" dirty="0"/>
              <a:t>으로 상호작용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25</a:t>
            </a:r>
            <a:r>
              <a:rPr lang="ko-KR" altLang="en-US" dirty="0"/>
              <a:t>명까지 무료 사용 가능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2D </a:t>
            </a:r>
            <a:r>
              <a:rPr lang="ko-KR" altLang="en-US" dirty="0"/>
              <a:t>화면 구성으로 </a:t>
            </a:r>
            <a:r>
              <a:rPr lang="ko-KR" altLang="en-US" b="1" dirty="0">
                <a:solidFill>
                  <a:schemeClr val="accent4">
                    <a:lumMod val="75000"/>
                  </a:schemeClr>
                </a:solidFill>
              </a:rPr>
              <a:t>초보자도 쉽게 공간 구성</a:t>
            </a:r>
            <a:r>
              <a:rPr lang="ko-KR" altLang="en-US" dirty="0"/>
              <a:t> 가능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- 3</a:t>
            </a:r>
            <a:r>
              <a:rPr lang="ko-KR" altLang="en-US" dirty="0"/>
              <a:t>시간 정도 연습하면 수업</a:t>
            </a:r>
            <a:r>
              <a:rPr lang="en-US" altLang="ko-KR" dirty="0"/>
              <a:t>/</a:t>
            </a:r>
            <a:r>
              <a:rPr lang="ko-KR" altLang="en-US" dirty="0"/>
              <a:t>행사 진행용 공간 제작 가능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5857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(Gather town) </a:t>
            </a:r>
            <a:r>
              <a:rPr lang="ko-KR" altLang="en-US" dirty="0"/>
              <a:t>주의 사항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7692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b="1" dirty="0"/>
              <a:t>모바일에서는 </a:t>
            </a:r>
            <a:r>
              <a:rPr lang="ko-KR" altLang="en-US" b="1" dirty="0" err="1"/>
              <a:t>웹캠</a:t>
            </a:r>
            <a:r>
              <a:rPr lang="en-US" altLang="ko-KR" b="1" dirty="0"/>
              <a:t>, </a:t>
            </a:r>
            <a:r>
              <a:rPr lang="ko-KR" altLang="en-US" b="1" dirty="0"/>
              <a:t>마이크만 가능</a:t>
            </a:r>
            <a:r>
              <a:rPr lang="en-US" altLang="ko-KR" dirty="0"/>
              <a:t>(</a:t>
            </a:r>
            <a:r>
              <a:rPr lang="ko-KR" altLang="en-US" dirty="0"/>
              <a:t>채팅</a:t>
            </a:r>
            <a:r>
              <a:rPr lang="en-US" altLang="ko-KR" dirty="0"/>
              <a:t>/</a:t>
            </a:r>
            <a:r>
              <a:rPr lang="ko-KR" altLang="en-US" dirty="0"/>
              <a:t>오브젝트와 상호작용</a:t>
            </a:r>
            <a:r>
              <a:rPr lang="en-US" altLang="ko-KR" dirty="0"/>
              <a:t> </a:t>
            </a:r>
            <a:r>
              <a:rPr lang="ko-KR" altLang="en-US" dirty="0"/>
              <a:t>안됨</a:t>
            </a:r>
            <a:r>
              <a:rPr lang="en-US" altLang="ko-KR" dirty="0"/>
              <a:t>)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한 공간에 </a:t>
            </a:r>
            <a:r>
              <a:rPr lang="en-US" altLang="ko-KR" dirty="0"/>
              <a:t>25</a:t>
            </a:r>
            <a:r>
              <a:rPr lang="ko-KR" altLang="en-US" dirty="0"/>
              <a:t>명 이상 입장 시 움직임이 어색해짐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- 25</a:t>
            </a:r>
            <a:r>
              <a:rPr lang="ko-KR" altLang="en-US" dirty="0"/>
              <a:t>명 이후 입장을 차단하지 않음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입장 시 마이크와 스피커 체크 필수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벽과 타일 수정은 현재 베타 버전으로 시스템이 불안정함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50979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(Gather town) </a:t>
            </a:r>
            <a:r>
              <a:rPr lang="ko-KR" altLang="en-US" dirty="0"/>
              <a:t>가격 정보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0500" y="5939882"/>
            <a:ext cx="10850842" cy="663435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※ 30</a:t>
            </a:r>
            <a:r>
              <a:rPr lang="ko-KR" altLang="en-US" dirty="0"/>
              <a:t>명과 </a:t>
            </a:r>
            <a:r>
              <a:rPr lang="en-US" altLang="ko-KR" dirty="0"/>
              <a:t>2</a:t>
            </a:r>
            <a:r>
              <a:rPr lang="ko-KR" altLang="en-US" dirty="0"/>
              <a:t>시간 사용 시</a:t>
            </a:r>
            <a:r>
              <a:rPr lang="en-US" altLang="ko-KR" dirty="0"/>
              <a:t>: 30</a:t>
            </a:r>
            <a:r>
              <a:rPr lang="ko-KR" altLang="en-US" dirty="0"/>
              <a:t>명 </a:t>
            </a:r>
            <a:r>
              <a:rPr lang="en-US" altLang="ko-KR" dirty="0"/>
              <a:t>* 2$ = 60$ </a:t>
            </a:r>
            <a:r>
              <a:rPr lang="ko-KR" altLang="en-US" dirty="0"/>
              <a:t>해외 결제</a:t>
            </a:r>
            <a:endParaRPr lang="en-US" altLang="ko-KR" dirty="0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DF46BCCD-E661-46D4-AFCF-6DFACABADBDC}"/>
              </a:ext>
            </a:extLst>
          </p:cNvPr>
          <p:cNvGrpSpPr/>
          <p:nvPr/>
        </p:nvGrpSpPr>
        <p:grpSpPr>
          <a:xfrm>
            <a:off x="1090500" y="1690688"/>
            <a:ext cx="10010999" cy="4080312"/>
            <a:chOff x="1090500" y="1690688"/>
            <a:chExt cx="10010999" cy="4080312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26259012-5335-476F-9420-C84DAED9B1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68" t="1536" r="-1"/>
            <a:stretch/>
          </p:blipFill>
          <p:spPr>
            <a:xfrm>
              <a:off x="1090500" y="1690688"/>
              <a:ext cx="10010999" cy="408031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B87B54-4405-4E17-930F-FF6BDCEAAF0E}"/>
                </a:ext>
              </a:extLst>
            </p:cNvPr>
            <p:cNvSpPr txBox="1"/>
            <p:nvPr/>
          </p:nvSpPr>
          <p:spPr>
            <a:xfrm>
              <a:off x="1308069" y="1785428"/>
              <a:ext cx="2012002" cy="454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ko-KR" altLang="en-US" b="1" dirty="0"/>
                <a:t>무료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869788C-7FC3-446B-9208-F2027ABE86DA}"/>
                </a:ext>
              </a:extLst>
            </p:cNvPr>
            <p:cNvSpPr txBox="1"/>
            <p:nvPr/>
          </p:nvSpPr>
          <p:spPr>
            <a:xfrm>
              <a:off x="3830340" y="1785428"/>
              <a:ext cx="2012002" cy="454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en-US" altLang="ko-KR" b="1"/>
                <a:t>2</a:t>
              </a:r>
              <a:r>
                <a:rPr lang="ko-KR" altLang="en-US" b="1" dirty="0"/>
                <a:t>시간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467A9B-1AB9-46DA-B26E-208F2BA8949C}"/>
                </a:ext>
              </a:extLst>
            </p:cNvPr>
            <p:cNvSpPr txBox="1"/>
            <p:nvPr/>
          </p:nvSpPr>
          <p:spPr>
            <a:xfrm>
              <a:off x="6352611" y="1785428"/>
              <a:ext cx="2012002" cy="454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en-US" altLang="ko-KR" b="1" dirty="0"/>
                <a:t>24</a:t>
              </a:r>
              <a:r>
                <a:rPr lang="ko-KR" altLang="en-US" b="1" dirty="0"/>
                <a:t>시간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61807C4-9385-473A-A2DC-C8C4063E74EC}"/>
                </a:ext>
              </a:extLst>
            </p:cNvPr>
            <p:cNvSpPr txBox="1"/>
            <p:nvPr/>
          </p:nvSpPr>
          <p:spPr>
            <a:xfrm>
              <a:off x="8874882" y="1785428"/>
              <a:ext cx="2012002" cy="454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en-US" altLang="ko-KR" b="1" dirty="0"/>
                <a:t>1</a:t>
              </a:r>
              <a:r>
                <a:rPr lang="ko-KR" altLang="en-US" b="1" dirty="0"/>
                <a:t>개월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6134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준비하기</a:t>
            </a:r>
          </a:p>
        </p:txBody>
      </p:sp>
    </p:spTree>
    <p:extLst>
      <p:ext uri="{BB962C8B-B14F-4D97-AF65-F5344CB8AC3E}">
        <p14:creationId xmlns:p14="http://schemas.microsoft.com/office/powerpoint/2010/main" val="2881213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계정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‘gather town’</a:t>
            </a:r>
            <a:r>
              <a:rPr lang="ko-KR" altLang="en-US" dirty="0"/>
              <a:t> 검색 후 접속하기</a:t>
            </a:r>
            <a:r>
              <a:rPr lang="en-US" altLang="ko-KR" dirty="0"/>
              <a:t>(https://www.gather.town/)</a:t>
            </a:r>
          </a:p>
        </p:txBody>
      </p:sp>
      <p:pic>
        <p:nvPicPr>
          <p:cNvPr id="7" name="그림 6" descr="텍스트이(가) 표시된 사진&#10;&#10;자동 생성된 설명">
            <a:extLst>
              <a:ext uri="{FF2B5EF4-FFF2-40B4-BE49-F238E27FC236}">
                <a16:creationId xmlns:a16="http://schemas.microsoft.com/office/drawing/2014/main" id="{DFB1C8FB-109E-4C4B-9055-B99D546D9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024553"/>
            <a:ext cx="5022808" cy="280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37394577-080B-43D3-AD3B-736890ABF8FF}"/>
              </a:ext>
            </a:extLst>
          </p:cNvPr>
          <p:cNvSpPr/>
          <p:nvPr/>
        </p:nvSpPr>
        <p:spPr>
          <a:xfrm>
            <a:off x="1087474" y="3521612"/>
            <a:ext cx="1945872" cy="83937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DD3CCC8F-6693-4BF2-BAC5-6A498518B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67" y="2607961"/>
            <a:ext cx="7192108" cy="4031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오른쪽 화살표 7">
            <a:extLst>
              <a:ext uri="{FF2B5EF4-FFF2-40B4-BE49-F238E27FC236}">
                <a16:creationId xmlns:a16="http://schemas.microsoft.com/office/drawing/2014/main" id="{5171AC94-AE45-4A82-957B-C06797B23685}"/>
              </a:ext>
            </a:extLst>
          </p:cNvPr>
          <p:cNvSpPr/>
          <p:nvPr/>
        </p:nvSpPr>
        <p:spPr>
          <a:xfrm>
            <a:off x="4437014" y="3646168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815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텍스트이(가) 표시된 사진&#10;&#10;자동 생성된 설명">
            <a:extLst>
              <a:ext uri="{FF2B5EF4-FFF2-40B4-BE49-F238E27FC236}">
                <a16:creationId xmlns:a16="http://schemas.microsoft.com/office/drawing/2014/main" id="{6A94C667-BFC9-4FE4-B17F-774A463FC7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93" b="25512"/>
          <a:stretch/>
        </p:blipFill>
        <p:spPr>
          <a:xfrm>
            <a:off x="8419802" y="2573687"/>
            <a:ext cx="3280600" cy="3169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그림 15" descr="텍스트이(가) 표시된 사진&#10;&#10;자동 생성된 설명">
            <a:extLst>
              <a:ext uri="{FF2B5EF4-FFF2-40B4-BE49-F238E27FC236}">
                <a16:creationId xmlns:a16="http://schemas.microsoft.com/office/drawing/2014/main" id="{B5AAAB3E-2B5C-4409-B920-443FB2130C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1" t="1656"/>
          <a:stretch/>
        </p:blipFill>
        <p:spPr>
          <a:xfrm>
            <a:off x="4359728" y="2559332"/>
            <a:ext cx="3680749" cy="3347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513C8A3B-995D-45C9-B6FF-C0A95C808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565034"/>
            <a:ext cx="3313324" cy="3765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계정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회원 가입하기</a:t>
            </a:r>
            <a:r>
              <a:rPr lang="en-US" altLang="ko-KR" dirty="0"/>
              <a:t>(‘Log in’</a:t>
            </a:r>
            <a:r>
              <a:rPr lang="ko-KR" altLang="en-US" dirty="0"/>
              <a:t>과 </a:t>
            </a:r>
            <a:r>
              <a:rPr lang="en-US" altLang="ko-KR" dirty="0"/>
              <a:t>‘Sign up’ </a:t>
            </a:r>
            <a:r>
              <a:rPr lang="ko-KR" altLang="en-US" dirty="0"/>
              <a:t>과정이 동일함</a:t>
            </a:r>
            <a:r>
              <a:rPr lang="en-US" altLang="ko-KR" dirty="0"/>
              <a:t>)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7394577-080B-43D3-AD3B-736890ABF8FF}"/>
              </a:ext>
            </a:extLst>
          </p:cNvPr>
          <p:cNvSpPr/>
          <p:nvPr/>
        </p:nvSpPr>
        <p:spPr>
          <a:xfrm>
            <a:off x="2980593" y="2606884"/>
            <a:ext cx="965368" cy="25061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F5FBC7C-1D5E-46B7-9C19-3AA979F5EFEA}"/>
              </a:ext>
            </a:extLst>
          </p:cNvPr>
          <p:cNvSpPr/>
          <p:nvPr/>
        </p:nvSpPr>
        <p:spPr>
          <a:xfrm>
            <a:off x="4693827" y="5907152"/>
            <a:ext cx="3090158" cy="55806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구글 계정으로 연결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112FEBC-9A83-4281-9D1B-FC084AB66D64}"/>
              </a:ext>
            </a:extLst>
          </p:cNvPr>
          <p:cNvSpPr/>
          <p:nvPr/>
        </p:nvSpPr>
        <p:spPr>
          <a:xfrm>
            <a:off x="4739053" y="3866482"/>
            <a:ext cx="2933999" cy="50008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오른쪽 화살표 7">
            <a:extLst>
              <a:ext uri="{FF2B5EF4-FFF2-40B4-BE49-F238E27FC236}">
                <a16:creationId xmlns:a16="http://schemas.microsoft.com/office/drawing/2014/main" id="{5171AC94-AE45-4A82-957B-C06797B23685}"/>
              </a:ext>
            </a:extLst>
          </p:cNvPr>
          <p:cNvSpPr/>
          <p:nvPr/>
        </p:nvSpPr>
        <p:spPr>
          <a:xfrm>
            <a:off x="3816758" y="3085366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오른쪽 화살표 7">
            <a:extLst>
              <a:ext uri="{FF2B5EF4-FFF2-40B4-BE49-F238E27FC236}">
                <a16:creationId xmlns:a16="http://schemas.microsoft.com/office/drawing/2014/main" id="{95D553AF-7D36-419A-93B9-0C01325D6E25}"/>
              </a:ext>
            </a:extLst>
          </p:cNvPr>
          <p:cNvSpPr/>
          <p:nvPr/>
        </p:nvSpPr>
        <p:spPr>
          <a:xfrm>
            <a:off x="7783985" y="3085366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CCD214F-C9B4-42D5-BC4C-556CA5733F99}"/>
              </a:ext>
            </a:extLst>
          </p:cNvPr>
          <p:cNvSpPr/>
          <p:nvPr/>
        </p:nvSpPr>
        <p:spPr>
          <a:xfrm>
            <a:off x="8660739" y="5907152"/>
            <a:ext cx="2900283" cy="55806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이메일에서 </a:t>
            </a:r>
            <a:r>
              <a:rPr lang="en-US" altLang="ko-KR" sz="2000" dirty="0">
                <a:solidFill>
                  <a:schemeClr val="tx1"/>
                </a:solidFill>
              </a:rPr>
              <a:t>code </a:t>
            </a:r>
            <a:r>
              <a:rPr lang="ko-KR" altLang="en-US" sz="2000" dirty="0">
                <a:solidFill>
                  <a:schemeClr val="tx1"/>
                </a:solidFill>
              </a:rPr>
              <a:t>확인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9429AB1-AB7F-42FC-A73F-BD38F1CCB2C6}"/>
              </a:ext>
            </a:extLst>
          </p:cNvPr>
          <p:cNvSpPr/>
          <p:nvPr/>
        </p:nvSpPr>
        <p:spPr>
          <a:xfrm>
            <a:off x="8660739" y="3855436"/>
            <a:ext cx="2900283" cy="51113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D8A835B-5839-43C9-8855-5EF003EBD5AF}"/>
              </a:ext>
            </a:extLst>
          </p:cNvPr>
          <p:cNvSpPr/>
          <p:nvPr/>
        </p:nvSpPr>
        <p:spPr>
          <a:xfrm>
            <a:off x="10902462" y="5354515"/>
            <a:ext cx="607781" cy="3345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46B5440-62FD-4D42-A557-92D3481C4B3E}"/>
              </a:ext>
            </a:extLst>
          </p:cNvPr>
          <p:cNvSpPr/>
          <p:nvPr/>
        </p:nvSpPr>
        <p:spPr>
          <a:xfrm>
            <a:off x="8748346" y="4062046"/>
            <a:ext cx="545123" cy="167054"/>
          </a:xfrm>
          <a:prstGeom prst="rect">
            <a:avLst/>
          </a:prstGeom>
          <a:solidFill>
            <a:srgbClr val="E8F0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44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메타버스란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87966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텍스트이(가) 표시된 사진&#10;&#10;자동 생성된 설명">
            <a:extLst>
              <a:ext uri="{FF2B5EF4-FFF2-40B4-BE49-F238E27FC236}">
                <a16:creationId xmlns:a16="http://schemas.microsoft.com/office/drawing/2014/main" id="{363C24D1-EAD2-41C5-AB04-71D7832D7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466" y="2559332"/>
            <a:ext cx="3649011" cy="2997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513C8A3B-995D-45C9-B6FF-C0A95C808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65034"/>
            <a:ext cx="3313324" cy="3765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계정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회원 가입하기</a:t>
            </a:r>
            <a:r>
              <a:rPr lang="en-US" altLang="ko-KR" dirty="0"/>
              <a:t>(</a:t>
            </a:r>
            <a:r>
              <a:rPr lang="ko-KR" altLang="en-US" dirty="0"/>
              <a:t>상용 이메일로 등록할 경우 매회 </a:t>
            </a:r>
            <a:r>
              <a:rPr lang="en-US" altLang="ko-KR" dirty="0"/>
              <a:t>1</a:t>
            </a:r>
            <a:r>
              <a:rPr lang="ko-KR" altLang="en-US" dirty="0"/>
              <a:t>회용 </a:t>
            </a:r>
            <a:r>
              <a:rPr lang="en-US" altLang="ko-KR" dirty="0"/>
              <a:t>code </a:t>
            </a:r>
            <a:r>
              <a:rPr lang="ko-KR" altLang="en-US" dirty="0"/>
              <a:t>입력</a:t>
            </a:r>
            <a:r>
              <a:rPr lang="en-US" altLang="ko-KR" dirty="0"/>
              <a:t>)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7394577-080B-43D3-AD3B-736890ABF8FF}"/>
              </a:ext>
            </a:extLst>
          </p:cNvPr>
          <p:cNvSpPr/>
          <p:nvPr/>
        </p:nvSpPr>
        <p:spPr>
          <a:xfrm>
            <a:off x="3437791" y="2606884"/>
            <a:ext cx="508169" cy="2330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F5FBC7C-1D5E-46B7-9C19-3AA979F5EFEA}"/>
              </a:ext>
            </a:extLst>
          </p:cNvPr>
          <p:cNvSpPr/>
          <p:nvPr/>
        </p:nvSpPr>
        <p:spPr>
          <a:xfrm>
            <a:off x="4212933" y="5907152"/>
            <a:ext cx="4051946" cy="55806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상용 이메일 주소 입력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112FEBC-9A83-4281-9D1B-FC084AB66D64}"/>
              </a:ext>
            </a:extLst>
          </p:cNvPr>
          <p:cNvSpPr/>
          <p:nvPr/>
        </p:nvSpPr>
        <p:spPr>
          <a:xfrm>
            <a:off x="6515099" y="5161085"/>
            <a:ext cx="520789" cy="2078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 descr="텍스트이(가) 표시된 사진&#10;&#10;자동 생성된 설명">
            <a:extLst>
              <a:ext uri="{FF2B5EF4-FFF2-40B4-BE49-F238E27FC236}">
                <a16:creationId xmlns:a16="http://schemas.microsoft.com/office/drawing/2014/main" id="{B791179B-D81B-442A-AA6C-5616D63D4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64" t="2067" r="1814" b="3033"/>
          <a:stretch/>
        </p:blipFill>
        <p:spPr>
          <a:xfrm>
            <a:off x="8352338" y="2638977"/>
            <a:ext cx="3522588" cy="2997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오른쪽 화살표 7">
            <a:extLst>
              <a:ext uri="{FF2B5EF4-FFF2-40B4-BE49-F238E27FC236}">
                <a16:creationId xmlns:a16="http://schemas.microsoft.com/office/drawing/2014/main" id="{5171AC94-AE45-4A82-957B-C06797B23685}"/>
              </a:ext>
            </a:extLst>
          </p:cNvPr>
          <p:cNvSpPr/>
          <p:nvPr/>
        </p:nvSpPr>
        <p:spPr>
          <a:xfrm>
            <a:off x="3816758" y="3085366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오른쪽 화살표 7">
            <a:extLst>
              <a:ext uri="{FF2B5EF4-FFF2-40B4-BE49-F238E27FC236}">
                <a16:creationId xmlns:a16="http://schemas.microsoft.com/office/drawing/2014/main" id="{95D553AF-7D36-419A-93B9-0C01325D6E25}"/>
              </a:ext>
            </a:extLst>
          </p:cNvPr>
          <p:cNvSpPr/>
          <p:nvPr/>
        </p:nvSpPr>
        <p:spPr>
          <a:xfrm>
            <a:off x="7783985" y="3085366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CCD214F-C9B4-42D5-BC4C-556CA5733F99}"/>
              </a:ext>
            </a:extLst>
          </p:cNvPr>
          <p:cNvSpPr/>
          <p:nvPr/>
        </p:nvSpPr>
        <p:spPr>
          <a:xfrm>
            <a:off x="8660739" y="5907152"/>
            <a:ext cx="2900283" cy="55806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이메일에서 </a:t>
            </a:r>
            <a:r>
              <a:rPr lang="en-US" altLang="ko-KR" sz="2000" dirty="0">
                <a:solidFill>
                  <a:schemeClr val="tx1"/>
                </a:solidFill>
              </a:rPr>
              <a:t>code </a:t>
            </a:r>
            <a:r>
              <a:rPr lang="ko-KR" altLang="en-US" sz="2000" dirty="0">
                <a:solidFill>
                  <a:schemeClr val="tx1"/>
                </a:solidFill>
              </a:rPr>
              <a:t>확인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9429AB1-AB7F-42FC-A73F-BD38F1CCB2C6}"/>
              </a:ext>
            </a:extLst>
          </p:cNvPr>
          <p:cNvSpPr/>
          <p:nvPr/>
        </p:nvSpPr>
        <p:spPr>
          <a:xfrm>
            <a:off x="8687114" y="4366566"/>
            <a:ext cx="2873907" cy="5922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745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CFDBF8D-A8AE-43D7-963C-C203B0762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010" y="2565034"/>
            <a:ext cx="3413712" cy="411424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계정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이름과 아바타 설정하기</a:t>
            </a:r>
            <a:endParaRPr lang="en-US" altLang="ko-KR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7394577-080B-43D3-AD3B-736890ABF8FF}"/>
              </a:ext>
            </a:extLst>
          </p:cNvPr>
          <p:cNvSpPr/>
          <p:nvPr/>
        </p:nvSpPr>
        <p:spPr>
          <a:xfrm>
            <a:off x="5424854" y="2806795"/>
            <a:ext cx="1652954" cy="49764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59EECF6-BB89-4830-B4DC-1EDC1A997303}"/>
              </a:ext>
            </a:extLst>
          </p:cNvPr>
          <p:cNvSpPr/>
          <p:nvPr/>
        </p:nvSpPr>
        <p:spPr>
          <a:xfrm>
            <a:off x="5424854" y="4373333"/>
            <a:ext cx="1652954" cy="66465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0F58DF9-21B3-42FC-A22C-84E5D0A4D1B5}"/>
              </a:ext>
            </a:extLst>
          </p:cNvPr>
          <p:cNvSpPr/>
          <p:nvPr/>
        </p:nvSpPr>
        <p:spPr>
          <a:xfrm>
            <a:off x="5141057" y="5671038"/>
            <a:ext cx="811336" cy="31652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14CB8FA-F592-4713-AC20-AC9946E9A93C}"/>
              </a:ext>
            </a:extLst>
          </p:cNvPr>
          <p:cNvSpPr/>
          <p:nvPr/>
        </p:nvSpPr>
        <p:spPr>
          <a:xfrm>
            <a:off x="7660397" y="3630247"/>
            <a:ext cx="2356338" cy="14861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이름과 아바타는 추후에 다시 수정할 수 있음</a:t>
            </a:r>
            <a:r>
              <a:rPr lang="en-US" altLang="ko-KR" sz="2000" dirty="0">
                <a:solidFill>
                  <a:schemeClr val="tx1"/>
                </a:solidFill>
              </a:rPr>
              <a:t>.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54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모니터, 책상, 화면이(가) 표시된 사진&#10;&#10;자동 생성된 설명">
            <a:extLst>
              <a:ext uri="{FF2B5EF4-FFF2-40B4-BE49-F238E27FC236}">
                <a16:creationId xmlns:a16="http://schemas.microsoft.com/office/drawing/2014/main" id="{7796C435-C21F-428A-BAC1-B69D2AE8F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544" y="2354789"/>
            <a:ext cx="7317642" cy="408758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계정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초기 화면 구성</a:t>
            </a:r>
            <a:endParaRPr lang="en-US" altLang="ko-KR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7394577-080B-43D3-AD3B-736890ABF8FF}"/>
              </a:ext>
            </a:extLst>
          </p:cNvPr>
          <p:cNvSpPr/>
          <p:nvPr/>
        </p:nvSpPr>
        <p:spPr>
          <a:xfrm>
            <a:off x="4129063" y="2302468"/>
            <a:ext cx="1116623" cy="376501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59EECF6-BB89-4830-B4DC-1EDC1A997303}"/>
              </a:ext>
            </a:extLst>
          </p:cNvPr>
          <p:cNvSpPr/>
          <p:nvPr/>
        </p:nvSpPr>
        <p:spPr>
          <a:xfrm>
            <a:off x="10464613" y="2311260"/>
            <a:ext cx="1116623" cy="376501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0F58DF9-21B3-42FC-A22C-84E5D0A4D1B5}"/>
              </a:ext>
            </a:extLst>
          </p:cNvPr>
          <p:cNvSpPr/>
          <p:nvPr/>
        </p:nvSpPr>
        <p:spPr>
          <a:xfrm>
            <a:off x="6638145" y="6093858"/>
            <a:ext cx="2458572" cy="31652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14CB8FA-F592-4713-AC20-AC9946E9A93C}"/>
              </a:ext>
            </a:extLst>
          </p:cNvPr>
          <p:cNvSpPr/>
          <p:nvPr/>
        </p:nvSpPr>
        <p:spPr>
          <a:xfrm>
            <a:off x="2312377" y="2819094"/>
            <a:ext cx="1669856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공간 목록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4129063" y="6181782"/>
            <a:ext cx="1116623" cy="31291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8872647-354B-4AAE-A7E1-A667656C03BF}"/>
              </a:ext>
            </a:extLst>
          </p:cNvPr>
          <p:cNvSpPr/>
          <p:nvPr/>
        </p:nvSpPr>
        <p:spPr>
          <a:xfrm>
            <a:off x="10464613" y="6181780"/>
            <a:ext cx="1116623" cy="31291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ED2280D-980C-4EFE-82B8-48C2F49EA8C0}"/>
              </a:ext>
            </a:extLst>
          </p:cNvPr>
          <p:cNvSpPr/>
          <p:nvPr/>
        </p:nvSpPr>
        <p:spPr>
          <a:xfrm>
            <a:off x="6409592" y="5370540"/>
            <a:ext cx="2891114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공간 </a:t>
            </a:r>
            <a:r>
              <a:rPr lang="ko-KR" altLang="en-US" sz="2000" dirty="0">
                <a:solidFill>
                  <a:schemeClr val="tx1"/>
                </a:solidFill>
              </a:rPr>
              <a:t>입장</a:t>
            </a:r>
            <a:r>
              <a:rPr lang="en-US" altLang="ko-KR" sz="2000" dirty="0">
                <a:solidFill>
                  <a:schemeClr val="tx1"/>
                </a:solidFill>
              </a:rPr>
              <a:t>/</a:t>
            </a:r>
            <a:r>
              <a:rPr lang="ko-KR" altLang="en-US" sz="2000" dirty="0">
                <a:solidFill>
                  <a:schemeClr val="tx1"/>
                </a:solidFill>
              </a:rPr>
              <a:t>편집</a:t>
            </a:r>
            <a:r>
              <a:rPr lang="en-US" altLang="ko-KR" sz="2000" dirty="0">
                <a:solidFill>
                  <a:schemeClr val="tx1"/>
                </a:solidFill>
              </a:rPr>
              <a:t>/</a:t>
            </a:r>
            <a:r>
              <a:rPr lang="ko-KR" altLang="en-US" sz="2000" dirty="0">
                <a:solidFill>
                  <a:schemeClr val="tx1"/>
                </a:solidFill>
              </a:rPr>
              <a:t>관리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2312377" y="6101507"/>
            <a:ext cx="1669856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공간 생성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44D55EA-8464-414E-92C7-A1707819B86F}"/>
              </a:ext>
            </a:extLst>
          </p:cNvPr>
          <p:cNvSpPr/>
          <p:nvPr/>
        </p:nvSpPr>
        <p:spPr>
          <a:xfrm>
            <a:off x="8536548" y="2670414"/>
            <a:ext cx="1738337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친구 </a:t>
            </a:r>
            <a:r>
              <a:rPr lang="ko-KR" altLang="en-US" sz="2000" dirty="0">
                <a:solidFill>
                  <a:schemeClr val="tx1"/>
                </a:solidFill>
              </a:rPr>
              <a:t>목록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FA720E1-02C6-418C-81F6-DFD908479C5F}"/>
              </a:ext>
            </a:extLst>
          </p:cNvPr>
          <p:cNvSpPr/>
          <p:nvPr/>
        </p:nvSpPr>
        <p:spPr>
          <a:xfrm>
            <a:off x="8536548" y="4166197"/>
            <a:ext cx="1738337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사용자 설정</a:t>
            </a: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E55B4EE5-FB21-4168-8E41-00252E6C60D3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9430242" y="4651708"/>
            <a:ext cx="1034371" cy="1686531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593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기본 이동 방법</a:t>
            </a:r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452CF987-9EEF-4298-9581-2A36A507E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8472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키보드의 방향키 또는 </a:t>
            </a:r>
            <a:r>
              <a:rPr lang="en-US" altLang="ko-KR" dirty="0"/>
              <a:t>‘WASD’ </a:t>
            </a:r>
            <a:r>
              <a:rPr lang="ko-KR" altLang="en-US" dirty="0"/>
              <a:t>키로 이동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이동하고 싶은 장소를 마우스 왼쪽 버튼 </a:t>
            </a:r>
            <a:r>
              <a:rPr lang="en-US" altLang="ko-KR" dirty="0"/>
              <a:t>2</a:t>
            </a:r>
            <a:r>
              <a:rPr lang="ko-KR" altLang="en-US" dirty="0"/>
              <a:t>번 클릭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참가자 따라 다니기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endParaRPr lang="en-US" altLang="ko-KR" dirty="0"/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973604FC-8783-433A-B4F9-EE39DADED3CC}"/>
              </a:ext>
            </a:extLst>
          </p:cNvPr>
          <p:cNvGrpSpPr/>
          <p:nvPr/>
        </p:nvGrpSpPr>
        <p:grpSpPr>
          <a:xfrm>
            <a:off x="2992242" y="3292247"/>
            <a:ext cx="5794533" cy="3258005"/>
            <a:chOff x="2992242" y="3292247"/>
            <a:chExt cx="5794533" cy="3258005"/>
          </a:xfrm>
        </p:grpSpPr>
        <p:pic>
          <p:nvPicPr>
            <p:cNvPr id="10" name="그림 9" descr="텍스트, 전자기기, 스크린샷이(가) 표시된 사진&#10;&#10;자동 생성된 설명">
              <a:extLst>
                <a:ext uri="{FF2B5EF4-FFF2-40B4-BE49-F238E27FC236}">
                  <a16:creationId xmlns:a16="http://schemas.microsoft.com/office/drawing/2014/main" id="{C187AD77-CE41-45A0-B9DE-6F8B841DF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2242" y="4217988"/>
              <a:ext cx="2791215" cy="19338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2" name="그림 21" descr="텍스트, 전자기기이(가) 표시된 사진&#10;&#10;자동 생성된 설명">
              <a:extLst>
                <a:ext uri="{FF2B5EF4-FFF2-40B4-BE49-F238E27FC236}">
                  <a16:creationId xmlns:a16="http://schemas.microsoft.com/office/drawing/2014/main" id="{FA121AF0-3A36-40D5-A41F-2103AFF42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7614" y="3292247"/>
              <a:ext cx="2229161" cy="325800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64F0CC10-3240-48BD-935E-3A4B2DEB0680}"/>
                </a:ext>
              </a:extLst>
            </p:cNvPr>
            <p:cNvSpPr/>
            <p:nvPr/>
          </p:nvSpPr>
          <p:spPr>
            <a:xfrm>
              <a:off x="3657600" y="5549900"/>
              <a:ext cx="2038349" cy="508000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941E2F11-A413-4750-9BC4-1DEEF59BE3DC}"/>
                </a:ext>
              </a:extLst>
            </p:cNvPr>
            <p:cNvSpPr/>
            <p:nvPr/>
          </p:nvSpPr>
          <p:spPr>
            <a:xfrm>
              <a:off x="6781800" y="5549900"/>
              <a:ext cx="1814163" cy="431800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오른쪽 화살표 7">
              <a:extLst>
                <a:ext uri="{FF2B5EF4-FFF2-40B4-BE49-F238E27FC236}">
                  <a16:creationId xmlns:a16="http://schemas.microsoft.com/office/drawing/2014/main" id="{FFC40CBC-2B3B-4FE5-898D-924A7F16BC83}"/>
                </a:ext>
              </a:extLst>
            </p:cNvPr>
            <p:cNvSpPr/>
            <p:nvPr/>
          </p:nvSpPr>
          <p:spPr>
            <a:xfrm>
              <a:off x="5835769" y="5543548"/>
              <a:ext cx="669532" cy="43815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5143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게더타운</a:t>
            </a:r>
            <a:r>
              <a:rPr lang="en-US" altLang="ko-KR" dirty="0"/>
              <a:t> </a:t>
            </a:r>
            <a:r>
              <a:rPr lang="ko-KR" altLang="en-US" dirty="0"/>
              <a:t>단축키</a:t>
            </a:r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452CF987-9EEF-4298-9581-2A36A507E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8472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 실행하기</a:t>
            </a:r>
            <a:r>
              <a:rPr lang="en-US" altLang="ko-KR" dirty="0"/>
              <a:t>: </a:t>
            </a:r>
            <a:r>
              <a:rPr lang="ko-KR" altLang="en-US" dirty="0"/>
              <a:t>오브젝트에 다가가서 </a:t>
            </a:r>
            <a:r>
              <a:rPr lang="en-US" altLang="ko-KR" dirty="0"/>
              <a:t>‘X’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아바타 통과하기</a:t>
            </a:r>
            <a:r>
              <a:rPr lang="en-US" altLang="ko-KR" dirty="0"/>
              <a:t>(</a:t>
            </a:r>
            <a:r>
              <a:rPr lang="ko-KR" altLang="en-US" dirty="0"/>
              <a:t>고스트 모드</a:t>
            </a:r>
            <a:r>
              <a:rPr lang="en-US" altLang="ko-KR" dirty="0"/>
              <a:t>): ‘G’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춤추기</a:t>
            </a:r>
            <a:r>
              <a:rPr lang="en-US" altLang="ko-KR" dirty="0"/>
              <a:t>(</a:t>
            </a:r>
            <a:r>
              <a:rPr lang="ko-KR" altLang="en-US" dirty="0"/>
              <a:t>하트 표시</a:t>
            </a:r>
            <a:r>
              <a:rPr lang="en-US" altLang="ko-KR" dirty="0"/>
              <a:t>): ‘Z’ </a:t>
            </a:r>
            <a:r>
              <a:rPr lang="ko-KR" altLang="en-US" dirty="0"/>
              <a:t>길게 누르기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95772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3. </a:t>
            </a:r>
            <a:r>
              <a:rPr lang="ko-KR" altLang="en-US" dirty="0" err="1"/>
              <a:t>게더타운</a:t>
            </a:r>
            <a:r>
              <a:rPr lang="ko-KR" altLang="en-US" dirty="0"/>
              <a:t> 입장하기</a:t>
            </a:r>
          </a:p>
        </p:txBody>
      </p:sp>
    </p:spTree>
    <p:extLst>
      <p:ext uri="{BB962C8B-B14F-4D97-AF65-F5344CB8AC3E}">
        <p14:creationId xmlns:p14="http://schemas.microsoft.com/office/powerpoint/2010/main" val="1794629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모니터, 책상, 화면이(가) 표시된 사진&#10;&#10;자동 생성된 설명">
            <a:extLst>
              <a:ext uri="{FF2B5EF4-FFF2-40B4-BE49-F238E27FC236}">
                <a16:creationId xmlns:a16="http://schemas.microsoft.com/office/drawing/2014/main" id="{7796C435-C21F-428A-BAC1-B69D2AE8F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179" y="2503469"/>
            <a:ext cx="7317642" cy="408758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공간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공간 생성하기</a:t>
            </a:r>
            <a:endParaRPr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2351063" y="6330462"/>
            <a:ext cx="1116623" cy="31291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3454208" y="5558813"/>
            <a:ext cx="2641792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공간 생성하기</a:t>
            </a:r>
          </a:p>
        </p:txBody>
      </p:sp>
    </p:spTree>
    <p:extLst>
      <p:ext uri="{BB962C8B-B14F-4D97-AF65-F5344CB8AC3E}">
        <p14:creationId xmlns:p14="http://schemas.microsoft.com/office/powerpoint/2010/main" val="3095505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id="{A0CB849E-A7F3-4C80-BEB5-3F45F9F27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68" y="2623510"/>
            <a:ext cx="6957645" cy="387834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공간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템플릿 선택하기</a:t>
            </a:r>
            <a:endParaRPr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1298330" y="3033347"/>
            <a:ext cx="934915" cy="129246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360483" y="4570836"/>
            <a:ext cx="1872761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템플릿 그룹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3F9ED24-B64F-40C7-BD4F-EA4C4E7751D5}"/>
              </a:ext>
            </a:extLst>
          </p:cNvPr>
          <p:cNvSpPr/>
          <p:nvPr/>
        </p:nvSpPr>
        <p:spPr>
          <a:xfrm>
            <a:off x="3074376" y="2782766"/>
            <a:ext cx="2121877" cy="40004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67D09EC-60CB-44BA-BC69-37ECA85B7355}"/>
              </a:ext>
            </a:extLst>
          </p:cNvPr>
          <p:cNvSpPr/>
          <p:nvPr/>
        </p:nvSpPr>
        <p:spPr>
          <a:xfrm>
            <a:off x="3074376" y="3342070"/>
            <a:ext cx="2781300" cy="3076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45E4080-25A4-40D1-B9CC-37201F589D7B}"/>
              </a:ext>
            </a:extLst>
          </p:cNvPr>
          <p:cNvSpPr/>
          <p:nvPr/>
        </p:nvSpPr>
        <p:spPr>
          <a:xfrm>
            <a:off x="6096000" y="2800961"/>
            <a:ext cx="5735517" cy="361742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Start from blank: </a:t>
            </a:r>
            <a:r>
              <a:rPr lang="ko-KR" altLang="en-US" sz="2000" dirty="0">
                <a:solidFill>
                  <a:schemeClr val="tx1"/>
                </a:solidFill>
              </a:rPr>
              <a:t>오브젝트 없음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Copy from existing space: </a:t>
            </a:r>
            <a:r>
              <a:rPr lang="ko-KR" altLang="en-US" sz="2000" dirty="0">
                <a:solidFill>
                  <a:schemeClr val="tx1"/>
                </a:solidFill>
              </a:rPr>
              <a:t>기존에 사용했던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 </a:t>
            </a:r>
            <a:r>
              <a:rPr lang="ko-KR" altLang="en-US" sz="2000" dirty="0">
                <a:solidFill>
                  <a:schemeClr val="tx1"/>
                </a:solidFill>
              </a:rPr>
              <a:t>스페이스를 복사하여 사용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3. Filter: 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ko-KR" altLang="en-US" sz="2000" dirty="0">
                <a:solidFill>
                  <a:schemeClr val="tx1"/>
                </a:solidFill>
              </a:rPr>
              <a:t>사용 </a:t>
            </a:r>
            <a:r>
              <a:rPr lang="ko-KR" altLang="en-US" sz="2000" dirty="0" err="1">
                <a:solidFill>
                  <a:schemeClr val="tx1"/>
                </a:solidFill>
              </a:rPr>
              <a:t>인원별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처음에는 </a:t>
            </a:r>
            <a:r>
              <a:rPr lang="en-US" altLang="ko-KR" sz="2000" dirty="0">
                <a:solidFill>
                  <a:schemeClr val="tx1"/>
                </a:solidFill>
              </a:rPr>
              <a:t>2-25</a:t>
            </a:r>
            <a:r>
              <a:rPr lang="ko-KR" altLang="en-US" sz="2000" dirty="0">
                <a:solidFill>
                  <a:schemeClr val="tx1"/>
                </a:solidFill>
              </a:rPr>
              <a:t>명이 적당함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ko-KR" altLang="en-US" sz="2000" dirty="0">
                <a:solidFill>
                  <a:schemeClr val="tx1"/>
                </a:solidFill>
              </a:rPr>
              <a:t>공간 형태별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실내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야외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실내</a:t>
            </a:r>
            <a:r>
              <a:rPr lang="en-US" altLang="ko-KR" sz="2000" dirty="0">
                <a:solidFill>
                  <a:schemeClr val="tx1"/>
                </a:solidFill>
              </a:rPr>
              <a:t>/</a:t>
            </a:r>
            <a:r>
              <a:rPr lang="ko-KR" altLang="en-US" sz="2000" dirty="0">
                <a:solidFill>
                  <a:schemeClr val="tx1"/>
                </a:solidFill>
              </a:rPr>
              <a:t>야외 복합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accent2">
                    <a:lumMod val="75000"/>
                  </a:schemeClr>
                </a:solidFill>
              </a:rPr>
              <a:t>※ Classroom(Small) </a:t>
            </a:r>
            <a:r>
              <a:rPr lang="ko-KR" altLang="en-US" sz="2000" b="1" dirty="0">
                <a:solidFill>
                  <a:schemeClr val="accent2">
                    <a:lumMod val="75000"/>
                  </a:schemeClr>
                </a:solidFill>
              </a:rPr>
              <a:t>추천</a:t>
            </a:r>
          </a:p>
        </p:txBody>
      </p:sp>
    </p:spTree>
    <p:extLst>
      <p:ext uri="{BB962C8B-B14F-4D97-AF65-F5344CB8AC3E}">
        <p14:creationId xmlns:p14="http://schemas.microsoft.com/office/powerpoint/2010/main" val="266826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텍스트이(가) 표시된 사진&#10;&#10;자동 생성된 설명">
            <a:extLst>
              <a:ext uri="{FF2B5EF4-FFF2-40B4-BE49-F238E27FC236}">
                <a16:creationId xmlns:a16="http://schemas.microsoft.com/office/drawing/2014/main" id="{059FCA88-F72B-4307-A134-2A47F2436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68" y="2623510"/>
            <a:ext cx="4407292" cy="388558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공간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템플릿 선택하기</a:t>
            </a:r>
            <a:endParaRPr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1496449" y="3510754"/>
            <a:ext cx="4111871" cy="90884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45E4080-25A4-40D1-B9CC-37201F589D7B}"/>
              </a:ext>
            </a:extLst>
          </p:cNvPr>
          <p:cNvSpPr/>
          <p:nvPr/>
        </p:nvSpPr>
        <p:spPr>
          <a:xfrm>
            <a:off x="6096000" y="3179031"/>
            <a:ext cx="5735517" cy="286128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</a:t>
            </a:r>
            <a:r>
              <a:rPr lang="ko-KR" altLang="en-US" sz="2000" dirty="0">
                <a:solidFill>
                  <a:schemeClr val="tx1"/>
                </a:solidFill>
              </a:rPr>
              <a:t>공간 이름 입력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한글 입력 안됨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공간 이름은 수정할 수 없음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</a:t>
            </a:r>
            <a:r>
              <a:rPr lang="ko-KR" altLang="en-US" sz="2000" dirty="0">
                <a:solidFill>
                  <a:schemeClr val="tx1"/>
                </a:solidFill>
              </a:rPr>
              <a:t>비밀번호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3. </a:t>
            </a:r>
            <a:r>
              <a:rPr lang="ko-KR" altLang="en-US" sz="2000" dirty="0">
                <a:solidFill>
                  <a:schemeClr val="tx1"/>
                </a:solidFill>
              </a:rPr>
              <a:t>공간 활용 목적 선택</a:t>
            </a:r>
            <a:endParaRPr lang="ko-KR" alt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6932B75-1D46-4BEC-A6F3-2F60B33D230F}"/>
              </a:ext>
            </a:extLst>
          </p:cNvPr>
          <p:cNvSpPr/>
          <p:nvPr/>
        </p:nvSpPr>
        <p:spPr>
          <a:xfrm>
            <a:off x="1496449" y="4886959"/>
            <a:ext cx="4111871" cy="83366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B1AC790-A7B6-4C1B-8775-F6F0DF9643AA}"/>
              </a:ext>
            </a:extLst>
          </p:cNvPr>
          <p:cNvSpPr/>
          <p:nvPr/>
        </p:nvSpPr>
        <p:spPr>
          <a:xfrm>
            <a:off x="1496449" y="5779102"/>
            <a:ext cx="4111871" cy="63928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02CB424-2815-40FA-9D46-2EA7E9A20DA2}"/>
              </a:ext>
            </a:extLst>
          </p:cNvPr>
          <p:cNvSpPr/>
          <p:nvPr/>
        </p:nvSpPr>
        <p:spPr>
          <a:xfrm>
            <a:off x="5037992" y="4463584"/>
            <a:ext cx="570328" cy="33266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221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텍스트이(가) 표시된 사진&#10;&#10;자동 생성된 설명">
            <a:extLst>
              <a:ext uri="{FF2B5EF4-FFF2-40B4-BE49-F238E27FC236}">
                <a16:creationId xmlns:a16="http://schemas.microsoft.com/office/drawing/2014/main" id="{47B92802-F886-454B-9B14-275619A44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469" y="2623510"/>
            <a:ext cx="4111872" cy="3937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공간 생성하기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이름</a:t>
            </a:r>
            <a:r>
              <a:rPr lang="en-US" altLang="ko-KR" dirty="0"/>
              <a:t>, </a:t>
            </a:r>
            <a:r>
              <a:rPr lang="ko-KR" altLang="en-US" dirty="0"/>
              <a:t>장치</a:t>
            </a:r>
            <a:r>
              <a:rPr lang="en-US" altLang="ko-KR" dirty="0"/>
              <a:t>(</a:t>
            </a:r>
            <a:r>
              <a:rPr lang="ko-KR" altLang="en-US" dirty="0" err="1"/>
              <a:t>웹캠</a:t>
            </a:r>
            <a:r>
              <a:rPr lang="en-US" altLang="ko-KR" dirty="0"/>
              <a:t>, </a:t>
            </a:r>
            <a:r>
              <a:rPr lang="ko-KR" altLang="en-US" dirty="0"/>
              <a:t>마이크</a:t>
            </a:r>
            <a:r>
              <a:rPr lang="en-US" altLang="ko-KR" dirty="0"/>
              <a:t>, </a:t>
            </a:r>
            <a:r>
              <a:rPr lang="ko-KR" altLang="en-US" dirty="0"/>
              <a:t>스피커</a:t>
            </a:r>
            <a:r>
              <a:rPr lang="en-US" altLang="ko-KR" dirty="0"/>
              <a:t>) </a:t>
            </a:r>
            <a:r>
              <a:rPr lang="ko-KR" altLang="en-US" dirty="0"/>
              <a:t>설정하기</a:t>
            </a:r>
            <a:endParaRPr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1716368" y="5119894"/>
            <a:ext cx="1015257" cy="3317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45E4080-25A4-40D1-B9CC-37201F589D7B}"/>
              </a:ext>
            </a:extLst>
          </p:cNvPr>
          <p:cNvSpPr/>
          <p:nvPr/>
        </p:nvSpPr>
        <p:spPr>
          <a:xfrm>
            <a:off x="6096000" y="3179031"/>
            <a:ext cx="5735517" cy="286128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</a:t>
            </a:r>
            <a:r>
              <a:rPr lang="ko-KR" altLang="en-US" sz="2000" dirty="0">
                <a:solidFill>
                  <a:schemeClr val="tx1"/>
                </a:solidFill>
              </a:rPr>
              <a:t>아바타 모양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이름 변경하기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</a:t>
            </a:r>
            <a:r>
              <a:rPr lang="ko-KR" altLang="en-US" sz="2000" dirty="0" err="1">
                <a:solidFill>
                  <a:schemeClr val="tx1"/>
                </a:solidFill>
              </a:rPr>
              <a:t>웹캠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마이크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스피커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</a:rPr>
              <a:t>- </a:t>
            </a:r>
            <a:r>
              <a:rPr lang="ko-KR" altLang="en-US" sz="2000" b="1" dirty="0">
                <a:solidFill>
                  <a:schemeClr val="tx1"/>
                </a:solidFill>
              </a:rPr>
              <a:t>가상배경 기능 없음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ko-KR" altLang="en-US" sz="2000" b="1" dirty="0">
                <a:solidFill>
                  <a:schemeClr val="accent2">
                    <a:lumMod val="75000"/>
                  </a:schemeClr>
                </a:solidFill>
              </a:rPr>
              <a:t>다른 화상 플랫폼과 함께 사용할 경우 장치 인식이 잘 안됨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434215F-DD38-4F47-803A-A81F198C55D2}"/>
              </a:ext>
            </a:extLst>
          </p:cNvPr>
          <p:cNvSpPr/>
          <p:nvPr/>
        </p:nvSpPr>
        <p:spPr>
          <a:xfrm>
            <a:off x="3232652" y="4217070"/>
            <a:ext cx="1975956" cy="10957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CF287B7-4D24-494B-BC46-3FC0D1A07091}"/>
              </a:ext>
            </a:extLst>
          </p:cNvPr>
          <p:cNvSpPr/>
          <p:nvPr/>
        </p:nvSpPr>
        <p:spPr>
          <a:xfrm>
            <a:off x="2515021" y="5564690"/>
            <a:ext cx="1663440" cy="45247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233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Meta (</a:t>
            </a:r>
            <a:r>
              <a:rPr lang="ko-KR" altLang="en-US" dirty="0"/>
              <a:t>초월하다</a:t>
            </a:r>
            <a:r>
              <a:rPr lang="en-US" altLang="ko-KR" dirty="0"/>
              <a:t>) + Verse (</a:t>
            </a:r>
            <a:r>
              <a:rPr lang="ko-KR" altLang="en-US" dirty="0"/>
              <a:t>세계</a:t>
            </a:r>
            <a:r>
              <a:rPr lang="en-US" altLang="ko-KR" dirty="0"/>
              <a:t>)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현실을 초월한 가상 세계를 의미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기존의 가상현실</a:t>
            </a:r>
            <a:r>
              <a:rPr lang="en-US" altLang="ko-KR" dirty="0"/>
              <a:t>(VR)</a:t>
            </a:r>
            <a:r>
              <a:rPr lang="ko-KR" altLang="en-US" dirty="0"/>
              <a:t>과 증강현실</a:t>
            </a:r>
            <a:r>
              <a:rPr lang="en-US" altLang="ko-KR" dirty="0"/>
              <a:t>(AR)</a:t>
            </a:r>
            <a:r>
              <a:rPr lang="ko-KR" altLang="en-US" dirty="0"/>
              <a:t>에서 진화된 개념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spc="-150" dirty="0"/>
              <a:t>1992</a:t>
            </a:r>
            <a:r>
              <a:rPr lang="ko-KR" altLang="en-US" spc="-150" dirty="0"/>
              <a:t>년 美 </a:t>
            </a:r>
            <a:r>
              <a:rPr lang="en-US" altLang="ko-KR" spc="-150" dirty="0"/>
              <a:t>SF </a:t>
            </a:r>
            <a:r>
              <a:rPr lang="ko-KR" altLang="en-US" spc="-150" dirty="0"/>
              <a:t>소설가 닐 </a:t>
            </a:r>
            <a:r>
              <a:rPr lang="ko-KR" altLang="en-US" spc="-150" dirty="0" err="1"/>
              <a:t>스티븐슨의</a:t>
            </a:r>
            <a:r>
              <a:rPr lang="ko-KR" altLang="en-US" spc="-150" dirty="0"/>
              <a:t> ‘</a:t>
            </a:r>
            <a:r>
              <a:rPr lang="en-US" altLang="ko-KR" spc="-150" dirty="0"/>
              <a:t>Snow Crash’</a:t>
            </a:r>
            <a:r>
              <a:rPr lang="ko-KR" altLang="en-US" spc="-150" dirty="0"/>
              <a:t>란 소설에서 처음 사용</a:t>
            </a:r>
            <a:endParaRPr lang="en-US" altLang="ko-KR" spc="-1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5F5E3-9AC9-4366-A2FE-6B4F0658AAA6}"/>
              </a:ext>
            </a:extLst>
          </p:cNvPr>
          <p:cNvSpPr txBox="1"/>
          <p:nvPr/>
        </p:nvSpPr>
        <p:spPr>
          <a:xfrm>
            <a:off x="4774223" y="6024738"/>
            <a:ext cx="7167119" cy="697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ko-KR" altLang="en-US" sz="1400" dirty="0"/>
              <a:t>출처</a:t>
            </a:r>
            <a:r>
              <a:rPr lang="en-US" altLang="ko-KR" sz="1400" dirty="0"/>
              <a:t>: KBS</a:t>
            </a:r>
            <a:r>
              <a:rPr lang="ko-KR" altLang="en-US" sz="1400" dirty="0"/>
              <a:t> 뉴스</a:t>
            </a:r>
            <a:r>
              <a:rPr lang="en-US" altLang="ko-KR" sz="1400" dirty="0"/>
              <a:t>(2021.08.16.) </a:t>
            </a:r>
            <a:r>
              <a:rPr lang="en-US" altLang="ko-KR" sz="1400" dirty="0">
                <a:hlinkClick r:id="rId2"/>
              </a:rPr>
              <a:t>https://news.kbs.co.kr/news/view.do?ncd=5256894</a:t>
            </a:r>
            <a:endParaRPr lang="en-US" altLang="ko-KR" sz="1400" dirty="0"/>
          </a:p>
          <a:p>
            <a:pPr marL="0" indent="0" algn="r">
              <a:lnSpc>
                <a:spcPct val="150000"/>
              </a:lnSpc>
              <a:buNone/>
            </a:pPr>
            <a:r>
              <a:rPr lang="ko-KR" altLang="en-US" sz="1400" dirty="0"/>
              <a:t>로그인 메타버스</a:t>
            </a:r>
            <a:r>
              <a:rPr lang="en-US" altLang="ko-KR" sz="1400" dirty="0"/>
              <a:t>_</a:t>
            </a:r>
            <a:r>
              <a:rPr lang="ko-KR" altLang="en-US" sz="1400" dirty="0"/>
              <a:t>소프트웨어 정책연구소</a:t>
            </a:r>
          </a:p>
        </p:txBody>
      </p:sp>
    </p:spTree>
    <p:extLst>
      <p:ext uri="{BB962C8B-B14F-4D97-AF65-F5344CB8AC3E}">
        <p14:creationId xmlns:p14="http://schemas.microsoft.com/office/powerpoint/2010/main" val="31561390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공간 구성 살펴보기</a:t>
            </a:r>
          </a:p>
        </p:txBody>
      </p:sp>
      <p:pic>
        <p:nvPicPr>
          <p:cNvPr id="5" name="그림 4" descr="텍스트, 컴퓨터이(가) 표시된 사진&#10;&#10;자동 생성된 설명">
            <a:extLst>
              <a:ext uri="{FF2B5EF4-FFF2-40B4-BE49-F238E27FC236}">
                <a16:creationId xmlns:a16="http://schemas.microsoft.com/office/drawing/2014/main" id="{84D769D9-3C36-4BE3-8AD5-83FEB12FA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025" y="2136768"/>
            <a:ext cx="7077950" cy="3969072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2557025" y="2105814"/>
            <a:ext cx="1262621" cy="89491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72B78D-C937-490B-95FB-6C06AB01113D}"/>
              </a:ext>
            </a:extLst>
          </p:cNvPr>
          <p:cNvSpPr/>
          <p:nvPr/>
        </p:nvSpPr>
        <p:spPr>
          <a:xfrm>
            <a:off x="2557025" y="4663819"/>
            <a:ext cx="1262621" cy="147297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5D89DF8-F7F0-408E-81B7-F1AF1EB0502D}"/>
              </a:ext>
            </a:extLst>
          </p:cNvPr>
          <p:cNvSpPr/>
          <p:nvPr/>
        </p:nvSpPr>
        <p:spPr>
          <a:xfrm>
            <a:off x="5758460" y="5764190"/>
            <a:ext cx="1591464" cy="38639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22D6C39-7648-4805-974F-657F04B82077}"/>
              </a:ext>
            </a:extLst>
          </p:cNvPr>
          <p:cNvSpPr/>
          <p:nvPr/>
        </p:nvSpPr>
        <p:spPr>
          <a:xfrm>
            <a:off x="8785185" y="5521122"/>
            <a:ext cx="849790" cy="62946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7D40D06-847C-405B-AF98-AB9FF0762032}"/>
              </a:ext>
            </a:extLst>
          </p:cNvPr>
          <p:cNvSpPr/>
          <p:nvPr/>
        </p:nvSpPr>
        <p:spPr>
          <a:xfrm>
            <a:off x="4194873" y="2131940"/>
            <a:ext cx="5064874" cy="62946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C2F0633-BD3C-4573-9295-77FF731376BD}"/>
              </a:ext>
            </a:extLst>
          </p:cNvPr>
          <p:cNvSpPr/>
          <p:nvPr/>
        </p:nvSpPr>
        <p:spPr>
          <a:xfrm>
            <a:off x="3893929" y="2087196"/>
            <a:ext cx="5741045" cy="3676994"/>
          </a:xfrm>
          <a:prstGeom prst="rect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863996C-7740-4091-89BD-70EC0B9DA856}"/>
              </a:ext>
            </a:extLst>
          </p:cNvPr>
          <p:cNvSpPr/>
          <p:nvPr/>
        </p:nvSpPr>
        <p:spPr>
          <a:xfrm>
            <a:off x="250657" y="2320887"/>
            <a:ext cx="2115407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메뉴 </a:t>
            </a:r>
            <a:r>
              <a:rPr lang="ko-KR" altLang="en-US" sz="2000" dirty="0" err="1">
                <a:solidFill>
                  <a:schemeClr val="tx1"/>
                </a:solidFill>
              </a:rPr>
              <a:t>팝업창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250657" y="4884514"/>
            <a:ext cx="2115407" cy="103158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설정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공간 수정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채팅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참가자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7E79BEC-856D-483B-92E9-B1F2CB658468}"/>
              </a:ext>
            </a:extLst>
          </p:cNvPr>
          <p:cNvSpPr/>
          <p:nvPr/>
        </p:nvSpPr>
        <p:spPr>
          <a:xfrm>
            <a:off x="9825935" y="2214285"/>
            <a:ext cx="2115407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참가자 영상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6C7C8DA-0A0C-41A4-B6D7-7646762D0DDF}"/>
              </a:ext>
            </a:extLst>
          </p:cNvPr>
          <p:cNvSpPr/>
          <p:nvPr/>
        </p:nvSpPr>
        <p:spPr>
          <a:xfrm>
            <a:off x="9825935" y="5603467"/>
            <a:ext cx="2115407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나의 영상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CC5B353-3E08-41F7-B594-693151873178}"/>
              </a:ext>
            </a:extLst>
          </p:cNvPr>
          <p:cNvSpPr/>
          <p:nvPr/>
        </p:nvSpPr>
        <p:spPr>
          <a:xfrm>
            <a:off x="4763036" y="5173152"/>
            <a:ext cx="3582312" cy="46477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미니맵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화면공유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반응</a:t>
            </a:r>
          </a:p>
        </p:txBody>
      </p:sp>
    </p:spTree>
    <p:extLst>
      <p:ext uri="{BB962C8B-B14F-4D97-AF65-F5344CB8AC3E}">
        <p14:creationId xmlns:p14="http://schemas.microsoft.com/office/powerpoint/2010/main" val="1662486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E3280AE0-6C69-4786-A874-787B52A5E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38" y="1828111"/>
            <a:ext cx="3987688" cy="453697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1040042" y="1945223"/>
            <a:ext cx="615140" cy="58963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72B78D-C937-490B-95FB-6C06AB01113D}"/>
              </a:ext>
            </a:extLst>
          </p:cNvPr>
          <p:cNvSpPr/>
          <p:nvPr/>
        </p:nvSpPr>
        <p:spPr>
          <a:xfrm>
            <a:off x="1960960" y="3360112"/>
            <a:ext cx="2194353" cy="108587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7D40D06-847C-405B-AF98-AB9FF0762032}"/>
              </a:ext>
            </a:extLst>
          </p:cNvPr>
          <p:cNvSpPr/>
          <p:nvPr/>
        </p:nvSpPr>
        <p:spPr>
          <a:xfrm>
            <a:off x="1960960" y="2152357"/>
            <a:ext cx="1343667" cy="5267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5169899" y="2240039"/>
            <a:ext cx="6497382" cy="390611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</a:t>
            </a:r>
            <a:r>
              <a:rPr lang="ko-KR" altLang="en-US" sz="2000" dirty="0">
                <a:solidFill>
                  <a:schemeClr val="tx1"/>
                </a:solidFill>
              </a:rPr>
              <a:t>홈 화면으로 돌아가기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en-US" altLang="ko-KR" sz="2000" dirty="0" err="1">
                <a:solidFill>
                  <a:schemeClr val="tx1"/>
                </a:solidFill>
              </a:rPr>
              <a:t>gather.town</a:t>
            </a:r>
            <a:r>
              <a:rPr lang="en-US" altLang="ko-KR" sz="2000" dirty="0">
                <a:solidFill>
                  <a:schemeClr val="tx1"/>
                </a:solidFill>
              </a:rPr>
              <a:t>/app)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</a:t>
            </a:r>
            <a:r>
              <a:rPr lang="ko-KR" altLang="en-US" sz="2000" dirty="0">
                <a:solidFill>
                  <a:schemeClr val="tx1"/>
                </a:solidFill>
              </a:rPr>
              <a:t>계정 업그레이드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가격 정책 확인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3. </a:t>
            </a:r>
            <a:r>
              <a:rPr lang="ko-KR" altLang="en-US" sz="2000" dirty="0">
                <a:solidFill>
                  <a:schemeClr val="tx1"/>
                </a:solidFill>
              </a:rPr>
              <a:t>사람 초대하기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4. </a:t>
            </a:r>
            <a:r>
              <a:rPr lang="ko-KR" altLang="en-US" sz="2000" dirty="0">
                <a:solidFill>
                  <a:schemeClr val="tx1"/>
                </a:solidFill>
              </a:rPr>
              <a:t>관리자 설정하기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F1D5AFAD-7958-40E6-8FB5-0DA60CAE2E33}"/>
              </a:ext>
            </a:extLst>
          </p:cNvPr>
          <p:cNvGrpSpPr/>
          <p:nvPr/>
        </p:nvGrpSpPr>
        <p:grpSpPr>
          <a:xfrm>
            <a:off x="7583354" y="4289873"/>
            <a:ext cx="3948246" cy="1602927"/>
            <a:chOff x="1090500" y="1690688"/>
            <a:chExt cx="10010999" cy="4080312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5848870-8C6D-4FC6-AAA8-D84547AC6B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8" t="1536" r="-1"/>
            <a:stretch/>
          </p:blipFill>
          <p:spPr>
            <a:xfrm>
              <a:off x="1090500" y="1690688"/>
              <a:ext cx="10010999" cy="408031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582879A-3075-4633-806E-28B115506629}"/>
                </a:ext>
              </a:extLst>
            </p:cNvPr>
            <p:cNvSpPr txBox="1"/>
            <p:nvPr/>
          </p:nvSpPr>
          <p:spPr>
            <a:xfrm>
              <a:off x="1308068" y="1785428"/>
              <a:ext cx="2012002" cy="9517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ko-KR" altLang="en-US" sz="1400" b="1" dirty="0"/>
                <a:t>무료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D54710-E515-4FBE-AAEA-8DFFF5BFAB6E}"/>
                </a:ext>
              </a:extLst>
            </p:cNvPr>
            <p:cNvSpPr txBox="1"/>
            <p:nvPr/>
          </p:nvSpPr>
          <p:spPr>
            <a:xfrm>
              <a:off x="3830341" y="1785428"/>
              <a:ext cx="2012002" cy="9517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en-US" altLang="ko-KR" sz="1400" b="1"/>
                <a:t>2</a:t>
              </a:r>
              <a:r>
                <a:rPr lang="ko-KR" altLang="en-US" sz="1400" b="1" dirty="0"/>
                <a:t>시간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A18C9D-5919-422B-B2DC-B05EDB910C96}"/>
                </a:ext>
              </a:extLst>
            </p:cNvPr>
            <p:cNvSpPr txBox="1"/>
            <p:nvPr/>
          </p:nvSpPr>
          <p:spPr>
            <a:xfrm>
              <a:off x="6352610" y="1785428"/>
              <a:ext cx="2012002" cy="9517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en-US" altLang="ko-KR" sz="1400" b="1" dirty="0"/>
                <a:t>24</a:t>
              </a:r>
              <a:r>
                <a:rPr lang="ko-KR" altLang="en-US" sz="1400" b="1" dirty="0"/>
                <a:t>시간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C0CD60-D9B6-4C7B-B196-57948273A076}"/>
                </a:ext>
              </a:extLst>
            </p:cNvPr>
            <p:cNvSpPr txBox="1"/>
            <p:nvPr/>
          </p:nvSpPr>
          <p:spPr>
            <a:xfrm>
              <a:off x="8874883" y="1785428"/>
              <a:ext cx="2012002" cy="9517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en-US" altLang="ko-KR" sz="1400" b="1" dirty="0"/>
                <a:t>1</a:t>
              </a:r>
              <a:r>
                <a:rPr lang="ko-KR" altLang="en-US" sz="1400" b="1" dirty="0"/>
                <a:t>개월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9288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942FA9B1-9667-42BA-8EE0-A3999B0C99B4}"/>
              </a:ext>
            </a:extLst>
          </p:cNvPr>
          <p:cNvGrpSpPr/>
          <p:nvPr/>
        </p:nvGrpSpPr>
        <p:grpSpPr>
          <a:xfrm>
            <a:off x="755874" y="1866681"/>
            <a:ext cx="4188962" cy="4626193"/>
            <a:chOff x="755874" y="1866681"/>
            <a:chExt cx="4188962" cy="4626193"/>
          </a:xfrm>
        </p:grpSpPr>
        <p:pic>
          <p:nvPicPr>
            <p:cNvPr id="5" name="그림 4" descr="텍스트, 전자기기이(가) 표시된 사진&#10;&#10;자동 생성된 설명">
              <a:extLst>
                <a:ext uri="{FF2B5EF4-FFF2-40B4-BE49-F238E27FC236}">
                  <a16:creationId xmlns:a16="http://schemas.microsoft.com/office/drawing/2014/main" id="{D42B1E6F-BA3A-41E7-B3B2-E41AAD994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874" y="1866681"/>
              <a:ext cx="4188962" cy="4626193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7550DE89-2AB8-4330-B58A-309E63A3C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0064" y="1903372"/>
              <a:ext cx="3194772" cy="3734149"/>
            </a:xfrm>
            <a:prstGeom prst="rect">
              <a:avLst/>
            </a:prstGeom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  <a:r>
              <a:rPr lang="en-US" altLang="ko-KR" dirty="0"/>
              <a:t>(</a:t>
            </a:r>
            <a:r>
              <a:rPr lang="ko-KR" altLang="en-US" dirty="0"/>
              <a:t>참여자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755874" y="5463122"/>
            <a:ext cx="895126" cy="89322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5169898" y="5224695"/>
            <a:ext cx="6660151" cy="112498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초대하기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초대 링크 사용 시한 설정</a:t>
            </a:r>
            <a:r>
              <a:rPr lang="en-US" altLang="ko-KR" sz="2000" dirty="0">
                <a:solidFill>
                  <a:schemeClr val="tx1"/>
                </a:solidFill>
              </a:rPr>
              <a:t>(1, 6, 12</a:t>
            </a:r>
            <a:r>
              <a:rPr lang="ko-KR" altLang="en-US" sz="2000" dirty="0">
                <a:solidFill>
                  <a:schemeClr val="tx1"/>
                </a:solidFill>
              </a:rPr>
              <a:t>시간</a:t>
            </a:r>
            <a:r>
              <a:rPr lang="en-US" altLang="ko-KR" sz="2000" dirty="0">
                <a:solidFill>
                  <a:schemeClr val="tx1"/>
                </a:solidFill>
              </a:rPr>
              <a:t>, 1</a:t>
            </a:r>
            <a:r>
              <a:rPr lang="ko-KR" altLang="en-US" sz="2000" dirty="0">
                <a:solidFill>
                  <a:schemeClr val="tx1"/>
                </a:solidFill>
              </a:rPr>
              <a:t>일</a:t>
            </a:r>
            <a:r>
              <a:rPr lang="en-US" altLang="ko-KR" sz="2000" dirty="0">
                <a:solidFill>
                  <a:schemeClr val="tx1"/>
                </a:solidFill>
              </a:rPr>
              <a:t>, 1</a:t>
            </a:r>
            <a:r>
              <a:rPr lang="ko-KR" altLang="en-US" sz="2000" dirty="0">
                <a:solidFill>
                  <a:schemeClr val="tx1"/>
                </a:solidFill>
              </a:rPr>
              <a:t>주일</a:t>
            </a:r>
            <a:r>
              <a:rPr lang="en-US" altLang="ko-KR" sz="2000" dirty="0">
                <a:solidFill>
                  <a:schemeClr val="tx1"/>
                </a:solidFill>
              </a:rPr>
              <a:t>, 1</a:t>
            </a:r>
            <a:r>
              <a:rPr lang="ko-KR" altLang="en-US" sz="2000" dirty="0">
                <a:solidFill>
                  <a:schemeClr val="tx1"/>
                </a:solidFill>
              </a:rPr>
              <a:t>달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8840D39-3063-45C2-9F88-1BAEFAEF4E62}"/>
              </a:ext>
            </a:extLst>
          </p:cNvPr>
          <p:cNvSpPr/>
          <p:nvPr/>
        </p:nvSpPr>
        <p:spPr>
          <a:xfrm>
            <a:off x="1784350" y="5581650"/>
            <a:ext cx="2984500" cy="77469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 descr="텍스트, 스크린샷, 전화, 휴대폰이(가) 표시된 사진&#10;&#10;자동 생성된 설명">
            <a:extLst>
              <a:ext uri="{FF2B5EF4-FFF2-40B4-BE49-F238E27FC236}">
                <a16:creationId xmlns:a16="http://schemas.microsoft.com/office/drawing/2014/main" id="{413A1C19-12DD-4404-819C-908EAAD02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273" y="1633305"/>
            <a:ext cx="4143953" cy="3324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오른쪽 화살표 7">
            <a:extLst>
              <a:ext uri="{FF2B5EF4-FFF2-40B4-BE49-F238E27FC236}">
                <a16:creationId xmlns:a16="http://schemas.microsoft.com/office/drawing/2014/main" id="{AF2DD410-387E-4FBA-9F18-F53B9D467B50}"/>
              </a:ext>
            </a:extLst>
          </p:cNvPr>
          <p:cNvSpPr/>
          <p:nvPr/>
        </p:nvSpPr>
        <p:spPr>
          <a:xfrm rot="19800000">
            <a:off x="4722602" y="4870999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CFDC785-4F04-4E04-A2AB-496A4A6051E6}"/>
              </a:ext>
            </a:extLst>
          </p:cNvPr>
          <p:cNvSpPr/>
          <p:nvPr/>
        </p:nvSpPr>
        <p:spPr>
          <a:xfrm>
            <a:off x="7372350" y="3740150"/>
            <a:ext cx="1809184" cy="52704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663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53785E7E-A3C6-4625-81C6-4D667D481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995" y="1780641"/>
            <a:ext cx="3238360" cy="2722516"/>
          </a:xfrm>
          <a:prstGeom prst="rect">
            <a:avLst/>
          </a:prstGeom>
        </p:spPr>
      </p:pic>
      <p:pic>
        <p:nvPicPr>
          <p:cNvPr id="14" name="그림 13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91995BAF-DBB0-4F8F-8D3A-C6EB4FBA5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74" y="1879381"/>
            <a:ext cx="4120926" cy="460985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  <a:r>
              <a:rPr lang="en-US" altLang="ko-KR" dirty="0"/>
              <a:t>(</a:t>
            </a:r>
            <a:r>
              <a:rPr lang="ko-KR" altLang="en-US" dirty="0"/>
              <a:t>채팅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755874" y="4503157"/>
            <a:ext cx="895126" cy="89322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5169898" y="4857750"/>
            <a:ext cx="6660151" cy="149192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근처에 있는 참가자에게만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전체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귓속말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파일 전송은 안됨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8840D39-3063-45C2-9F88-1BAEFAEF4E62}"/>
              </a:ext>
            </a:extLst>
          </p:cNvPr>
          <p:cNvSpPr/>
          <p:nvPr/>
        </p:nvSpPr>
        <p:spPr>
          <a:xfrm>
            <a:off x="1784350" y="4926843"/>
            <a:ext cx="2984500" cy="77469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7">
            <a:extLst>
              <a:ext uri="{FF2B5EF4-FFF2-40B4-BE49-F238E27FC236}">
                <a16:creationId xmlns:a16="http://schemas.microsoft.com/office/drawing/2014/main" id="{AF2DD410-387E-4FBA-9F18-F53B9D467B50}"/>
              </a:ext>
            </a:extLst>
          </p:cNvPr>
          <p:cNvSpPr/>
          <p:nvPr/>
        </p:nvSpPr>
        <p:spPr>
          <a:xfrm rot="19800000">
            <a:off x="4819557" y="4373586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CFDC785-4F04-4E04-A2AB-496A4A6051E6}"/>
              </a:ext>
            </a:extLst>
          </p:cNvPr>
          <p:cNvSpPr/>
          <p:nvPr/>
        </p:nvSpPr>
        <p:spPr>
          <a:xfrm>
            <a:off x="6096000" y="1971961"/>
            <a:ext cx="2559050" cy="162213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83956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F51B569C-06F5-4B76-B505-79BF84859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73" y="1866681"/>
            <a:ext cx="4188961" cy="473410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  <a:r>
              <a:rPr lang="en-US" altLang="ko-KR" dirty="0"/>
              <a:t>(</a:t>
            </a:r>
            <a:r>
              <a:rPr lang="ko-KR" altLang="en-US" dirty="0"/>
              <a:t>빌드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755874" y="2618322"/>
            <a:ext cx="895126" cy="89322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7">
            <a:extLst>
              <a:ext uri="{FF2B5EF4-FFF2-40B4-BE49-F238E27FC236}">
                <a16:creationId xmlns:a16="http://schemas.microsoft.com/office/drawing/2014/main" id="{AF2DD410-387E-4FBA-9F18-F53B9D467B50}"/>
              </a:ext>
            </a:extLst>
          </p:cNvPr>
          <p:cNvSpPr/>
          <p:nvPr/>
        </p:nvSpPr>
        <p:spPr>
          <a:xfrm>
            <a:off x="1882573" y="2180170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DBA8D62F-7CD8-4998-86F9-B6293DCBC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3669" y="1613160"/>
            <a:ext cx="3134681" cy="4548623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6096000" y="1866681"/>
            <a:ext cx="5734049" cy="4482996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 err="1">
                <a:solidFill>
                  <a:schemeClr val="tx1"/>
                </a:solidFill>
              </a:rPr>
              <a:t>오프젝트를</a:t>
            </a:r>
            <a:r>
              <a:rPr lang="ko-KR" altLang="en-US" sz="2000" dirty="0">
                <a:solidFill>
                  <a:schemeClr val="tx1"/>
                </a:solidFill>
              </a:rPr>
              <a:t> 사용하여 공간 수정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일반 참가자는 설정에서 </a:t>
            </a:r>
            <a:r>
              <a:rPr lang="en-US" altLang="ko-KR" sz="2000" dirty="0">
                <a:solidFill>
                  <a:schemeClr val="tx1"/>
                </a:solidFill>
              </a:rPr>
              <a:t>‘Global Build’</a:t>
            </a:r>
            <a:r>
              <a:rPr lang="ko-KR" altLang="en-US" sz="2000" dirty="0">
                <a:solidFill>
                  <a:schemeClr val="tx1"/>
                </a:solidFill>
              </a:rPr>
              <a:t>가 활성화되어야 사용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r>
              <a:rPr lang="en-US" altLang="ko-KR" sz="2000" spc="-150" dirty="0">
                <a:solidFill>
                  <a:schemeClr val="tx1"/>
                </a:solidFill>
              </a:rPr>
              <a:t>‘Mapmaker’</a:t>
            </a:r>
            <a:r>
              <a:rPr lang="ko-KR" altLang="en-US" sz="2000" spc="-150" dirty="0">
                <a:solidFill>
                  <a:schemeClr val="tx1"/>
                </a:solidFill>
              </a:rPr>
              <a:t>는 </a:t>
            </a:r>
            <a:r>
              <a:rPr lang="en-US" altLang="ko-KR" sz="2000" spc="-150" dirty="0">
                <a:solidFill>
                  <a:schemeClr val="tx1"/>
                </a:solidFill>
              </a:rPr>
              <a:t>‘Moderators’ </a:t>
            </a:r>
            <a:r>
              <a:rPr lang="ko-KR" altLang="en-US" sz="2000" spc="-150" dirty="0">
                <a:solidFill>
                  <a:schemeClr val="tx1"/>
                </a:solidFill>
              </a:rPr>
              <a:t>등급 이상만 사용 가능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endParaRPr lang="en-US" altLang="ko-KR" sz="20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endParaRPr lang="en-US" altLang="ko-KR" sz="20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endParaRPr lang="en-US" altLang="ko-KR" sz="20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endParaRPr lang="en-US" altLang="ko-KR" sz="2000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50000"/>
              </a:lnSpc>
              <a:buFontTx/>
              <a:buChar char="-"/>
            </a:pP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438E8729-4DE3-4410-9F00-4A5B87E391D5}"/>
              </a:ext>
            </a:extLst>
          </p:cNvPr>
          <p:cNvSpPr/>
          <p:nvPr/>
        </p:nvSpPr>
        <p:spPr>
          <a:xfrm>
            <a:off x="2850352" y="4660900"/>
            <a:ext cx="2820197" cy="51050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C8A88D5-557E-4B69-9695-48EE482A2382}"/>
              </a:ext>
            </a:extLst>
          </p:cNvPr>
          <p:cNvSpPr/>
          <p:nvPr/>
        </p:nvSpPr>
        <p:spPr>
          <a:xfrm>
            <a:off x="2850352" y="5615521"/>
            <a:ext cx="2820197" cy="510508"/>
          </a:xfrm>
          <a:prstGeom prst="rect">
            <a:avLst/>
          </a:prstGeom>
          <a:noFill/>
          <a:ln w="5080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CBF08BCB-7DEC-4D35-81C4-29E2F5C7CDE6}"/>
              </a:ext>
            </a:extLst>
          </p:cNvPr>
          <p:cNvGrpSpPr/>
          <p:nvPr/>
        </p:nvGrpSpPr>
        <p:grpSpPr>
          <a:xfrm>
            <a:off x="7272566" y="4001591"/>
            <a:ext cx="4098025" cy="2160192"/>
            <a:chOff x="7272566" y="4001591"/>
            <a:chExt cx="4098025" cy="2160192"/>
          </a:xfrm>
        </p:grpSpPr>
        <p:pic>
          <p:nvPicPr>
            <p:cNvPr id="21" name="그림 20" descr="텍스트이(가) 표시된 사진&#10;&#10;자동 생성된 설명">
              <a:extLst>
                <a:ext uri="{FF2B5EF4-FFF2-40B4-BE49-F238E27FC236}">
                  <a16:creationId xmlns:a16="http://schemas.microsoft.com/office/drawing/2014/main" id="{B10F0880-BC35-4BAF-B7A9-7008B5B10E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260" b="24556"/>
            <a:stretch/>
          </p:blipFill>
          <p:spPr>
            <a:xfrm>
              <a:off x="7272566" y="4001591"/>
              <a:ext cx="4098025" cy="21601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AD684D1F-EA5C-4488-9795-39ED6EC1CBEC}"/>
                </a:ext>
              </a:extLst>
            </p:cNvPr>
            <p:cNvSpPr/>
            <p:nvPr/>
          </p:nvSpPr>
          <p:spPr>
            <a:xfrm>
              <a:off x="7372350" y="5018959"/>
              <a:ext cx="618979" cy="251541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11718042-85D4-49C3-8432-141081886C31}"/>
                </a:ext>
              </a:extLst>
            </p:cNvPr>
            <p:cNvSpPr/>
            <p:nvPr/>
          </p:nvSpPr>
          <p:spPr>
            <a:xfrm>
              <a:off x="8426450" y="4352209"/>
              <a:ext cx="2825750" cy="1712041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999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07DCCB66-5A4F-432E-B6D1-1D8A5366C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74" y="1866681"/>
            <a:ext cx="4012976" cy="457451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  <a:r>
              <a:rPr lang="en-US" altLang="ko-KR" dirty="0"/>
              <a:t>(</a:t>
            </a:r>
            <a:r>
              <a:rPr lang="ko-KR" altLang="en-US" dirty="0"/>
              <a:t>설정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755874" y="1822191"/>
            <a:ext cx="882426" cy="74955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8629650" y="1866681"/>
            <a:ext cx="3200399" cy="4482996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개인</a:t>
            </a:r>
            <a:r>
              <a:rPr lang="en-US" altLang="ko-KR" sz="2000" dirty="0">
                <a:solidFill>
                  <a:schemeClr val="tx1"/>
                </a:solidFill>
              </a:rPr>
              <a:t>/</a:t>
            </a:r>
            <a:r>
              <a:rPr lang="ko-KR" altLang="en-US" sz="2000" dirty="0">
                <a:solidFill>
                  <a:schemeClr val="tx1"/>
                </a:solidFill>
              </a:rPr>
              <a:t>공간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공간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공간 수정</a:t>
            </a:r>
            <a:r>
              <a:rPr lang="en-US" altLang="ko-KR" sz="2000" dirty="0">
                <a:solidFill>
                  <a:schemeClr val="tx1"/>
                </a:solidFill>
              </a:rPr>
              <a:t>(Mapmaker)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공간 접속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참가자 권한 부여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공간 업그레이드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유료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6" name="오른쪽 화살표 7">
            <a:extLst>
              <a:ext uri="{FF2B5EF4-FFF2-40B4-BE49-F238E27FC236}">
                <a16:creationId xmlns:a16="http://schemas.microsoft.com/office/drawing/2014/main" id="{AF2DD410-387E-4FBA-9F18-F53B9D467B50}"/>
              </a:ext>
            </a:extLst>
          </p:cNvPr>
          <p:cNvSpPr/>
          <p:nvPr/>
        </p:nvSpPr>
        <p:spPr>
          <a:xfrm>
            <a:off x="1795253" y="2399340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5F8DD153-BF81-4C31-835F-6542F89C1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149" y="1690687"/>
            <a:ext cx="5778501" cy="4141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3CFDC785-4F04-4E04-A2AB-496A4A6051E6}"/>
              </a:ext>
            </a:extLst>
          </p:cNvPr>
          <p:cNvSpPr/>
          <p:nvPr/>
        </p:nvSpPr>
        <p:spPr>
          <a:xfrm>
            <a:off x="2908300" y="2196970"/>
            <a:ext cx="1409700" cy="156858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04A3292-2CFD-4710-94C5-DCFE9A406B0D}"/>
              </a:ext>
            </a:extLst>
          </p:cNvPr>
          <p:cNvSpPr/>
          <p:nvPr/>
        </p:nvSpPr>
        <p:spPr>
          <a:xfrm>
            <a:off x="2908300" y="1834126"/>
            <a:ext cx="1409700" cy="299474"/>
          </a:xfrm>
          <a:prstGeom prst="rect">
            <a:avLst/>
          </a:prstGeom>
          <a:noFill/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11405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E07562BF-CCF8-4D99-B22B-F1ECD79E9117}"/>
              </a:ext>
            </a:extLst>
          </p:cNvPr>
          <p:cNvGrpSpPr/>
          <p:nvPr/>
        </p:nvGrpSpPr>
        <p:grpSpPr>
          <a:xfrm>
            <a:off x="654161" y="1618991"/>
            <a:ext cx="3968639" cy="5048509"/>
            <a:chOff x="755874" y="241626"/>
            <a:chExt cx="5860826" cy="7171495"/>
          </a:xfrm>
        </p:grpSpPr>
        <p:pic>
          <p:nvPicPr>
            <p:cNvPr id="4" name="그림 3" descr="텍스트이(가) 표시된 사진&#10;&#10;자동 생성된 설명">
              <a:extLst>
                <a:ext uri="{FF2B5EF4-FFF2-40B4-BE49-F238E27FC236}">
                  <a16:creationId xmlns:a16="http://schemas.microsoft.com/office/drawing/2014/main" id="{E83A6FAE-40FA-475C-8FC2-774AF4A967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654"/>
            <a:stretch/>
          </p:blipFill>
          <p:spPr>
            <a:xfrm>
              <a:off x="755874" y="241626"/>
              <a:ext cx="5860826" cy="4315427"/>
            </a:xfrm>
            <a:prstGeom prst="rect">
              <a:avLst/>
            </a:prstGeom>
          </p:spPr>
        </p:pic>
        <p:pic>
          <p:nvPicPr>
            <p:cNvPr id="6" name="그림 5" descr="텍스트이(가) 표시된 사진&#10;&#10;자동 생성된 설명">
              <a:extLst>
                <a:ext uri="{FF2B5EF4-FFF2-40B4-BE49-F238E27FC236}">
                  <a16:creationId xmlns:a16="http://schemas.microsoft.com/office/drawing/2014/main" id="{CDBCE497-43EC-40C8-AC13-BEA49A0269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659"/>
            <a:stretch/>
          </p:blipFill>
          <p:spPr>
            <a:xfrm>
              <a:off x="765400" y="3640695"/>
              <a:ext cx="5851300" cy="3772426"/>
            </a:xfrm>
            <a:prstGeom prst="rect">
              <a:avLst/>
            </a:prstGeom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  <a:r>
              <a:rPr lang="en-US" altLang="ko-KR" dirty="0"/>
              <a:t>(</a:t>
            </a:r>
            <a:r>
              <a:rPr lang="ko-KR" altLang="en-US" dirty="0"/>
              <a:t>사용자 설정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EE54AC0-9220-4319-8A6F-7A1EA95CA874}"/>
              </a:ext>
            </a:extLst>
          </p:cNvPr>
          <p:cNvSpPr/>
          <p:nvPr/>
        </p:nvSpPr>
        <p:spPr>
          <a:xfrm>
            <a:off x="724124" y="1758819"/>
            <a:ext cx="361726" cy="1781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4781550" y="2056527"/>
            <a:ext cx="7048499" cy="186711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 err="1">
                <a:solidFill>
                  <a:schemeClr val="tx1"/>
                </a:solidFill>
              </a:rPr>
              <a:t>웹캠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마이크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스피커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활동 전 장치 점검 필수</a:t>
            </a:r>
            <a:r>
              <a:rPr lang="en-US" altLang="ko-KR" sz="2000" dirty="0">
                <a:solidFill>
                  <a:schemeClr val="tx1"/>
                </a:solidFill>
              </a:rPr>
              <a:t>!!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04A3292-2CFD-4710-94C5-DCFE9A406B0D}"/>
              </a:ext>
            </a:extLst>
          </p:cNvPr>
          <p:cNvSpPr/>
          <p:nvPr/>
        </p:nvSpPr>
        <p:spPr>
          <a:xfrm>
            <a:off x="724124" y="2017776"/>
            <a:ext cx="3778026" cy="1944623"/>
          </a:xfrm>
          <a:prstGeom prst="rect">
            <a:avLst/>
          </a:prstGeom>
          <a:noFill/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E53805F-3C4F-4A63-B05E-207DF5FC0C40}"/>
              </a:ext>
            </a:extLst>
          </p:cNvPr>
          <p:cNvSpPr/>
          <p:nvPr/>
        </p:nvSpPr>
        <p:spPr>
          <a:xfrm>
            <a:off x="724124" y="4043206"/>
            <a:ext cx="3778026" cy="2370294"/>
          </a:xfrm>
          <a:prstGeom prst="rect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F9DFCB5-9EBB-45D6-8F01-44B0DA423431}"/>
              </a:ext>
            </a:extLst>
          </p:cNvPr>
          <p:cNvSpPr/>
          <p:nvPr/>
        </p:nvSpPr>
        <p:spPr>
          <a:xfrm>
            <a:off x="4781550" y="4289485"/>
            <a:ext cx="7048499" cy="186711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소리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영상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움직임 등을 미세 조정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</a:t>
            </a:r>
            <a:r>
              <a:rPr lang="ko-KR" altLang="en-US" sz="2000" dirty="0">
                <a:solidFill>
                  <a:schemeClr val="tx1"/>
                </a:solidFill>
              </a:rPr>
              <a:t> 모두 활성화하면 좋지만 컴퓨터 사양에 따라 선택</a:t>
            </a:r>
          </a:p>
        </p:txBody>
      </p:sp>
    </p:spTree>
    <p:extLst>
      <p:ext uri="{BB962C8B-B14F-4D97-AF65-F5344CB8AC3E}">
        <p14:creationId xmlns:p14="http://schemas.microsoft.com/office/powerpoint/2010/main" val="572253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사이드 메뉴 살펴보기</a:t>
            </a:r>
            <a:r>
              <a:rPr lang="en-US" altLang="ko-KR" dirty="0"/>
              <a:t>(</a:t>
            </a:r>
            <a:r>
              <a:rPr lang="ko-KR" altLang="en-US" dirty="0"/>
              <a:t>공간 설정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8AE7DFBC-ACF4-4C64-B4BF-EC93BA15A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67" y="1808536"/>
            <a:ext cx="4788446" cy="3441932"/>
          </a:xfrm>
          <a:prstGeom prst="rect">
            <a:avLst/>
          </a:prstGeom>
        </p:spPr>
      </p:pic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F582729A-1C50-4FE8-98A6-9F33DC482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986" y="1808536"/>
            <a:ext cx="4788447" cy="3434368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788568" y="5368317"/>
            <a:ext cx="4788446" cy="103248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채팅 기록 저장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 err="1">
                <a:solidFill>
                  <a:schemeClr val="tx1"/>
                </a:solidFill>
              </a:rPr>
              <a:t>재접속</a:t>
            </a:r>
            <a:r>
              <a:rPr lang="ko-KR" altLang="en-US" sz="2000" dirty="0">
                <a:solidFill>
                  <a:schemeClr val="tx1"/>
                </a:solidFill>
              </a:rPr>
              <a:t> 시에도 기존의 채팅 기록 저장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D42E0E0-3AF3-4179-8279-CD14B06DCCDD}"/>
              </a:ext>
            </a:extLst>
          </p:cNvPr>
          <p:cNvSpPr/>
          <p:nvPr/>
        </p:nvSpPr>
        <p:spPr>
          <a:xfrm>
            <a:off x="1244824" y="1974718"/>
            <a:ext cx="444276" cy="2223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F8B9EFC-E7AC-48F2-BF9A-564F628EA4FD}"/>
              </a:ext>
            </a:extLst>
          </p:cNvPr>
          <p:cNvSpPr/>
          <p:nvPr/>
        </p:nvSpPr>
        <p:spPr>
          <a:xfrm>
            <a:off x="7076693" y="1974718"/>
            <a:ext cx="444276" cy="2223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7B1890-74AE-4F51-8469-2A069B95E2A5}"/>
              </a:ext>
            </a:extLst>
          </p:cNvPr>
          <p:cNvSpPr/>
          <p:nvPr/>
        </p:nvSpPr>
        <p:spPr>
          <a:xfrm>
            <a:off x="946374" y="2252091"/>
            <a:ext cx="958626" cy="2223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6F79672-C68D-427B-9367-55BB752FF12E}"/>
              </a:ext>
            </a:extLst>
          </p:cNvPr>
          <p:cNvSpPr/>
          <p:nvPr/>
        </p:nvSpPr>
        <p:spPr>
          <a:xfrm>
            <a:off x="6778243" y="3022958"/>
            <a:ext cx="958626" cy="2223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DCD992E-9503-4E61-A746-B2AFCF620890}"/>
              </a:ext>
            </a:extLst>
          </p:cNvPr>
          <p:cNvSpPr/>
          <p:nvPr/>
        </p:nvSpPr>
        <p:spPr>
          <a:xfrm>
            <a:off x="2089150" y="3279262"/>
            <a:ext cx="3111500" cy="587887"/>
          </a:xfrm>
          <a:prstGeom prst="rect">
            <a:avLst/>
          </a:prstGeom>
          <a:noFill/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6CA1716-D370-4E12-8E4B-E875EC3A4302}"/>
              </a:ext>
            </a:extLst>
          </p:cNvPr>
          <p:cNvSpPr/>
          <p:nvPr/>
        </p:nvSpPr>
        <p:spPr>
          <a:xfrm>
            <a:off x="7943850" y="2213991"/>
            <a:ext cx="3111500" cy="1551559"/>
          </a:xfrm>
          <a:prstGeom prst="rect">
            <a:avLst/>
          </a:prstGeom>
          <a:noFill/>
          <a:ln w="508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94959F3-D0CF-4C84-B276-F8EA0CE0D963}"/>
              </a:ext>
            </a:extLst>
          </p:cNvPr>
          <p:cNvSpPr/>
          <p:nvPr/>
        </p:nvSpPr>
        <p:spPr>
          <a:xfrm>
            <a:off x="7943850" y="3835399"/>
            <a:ext cx="3111500" cy="337630"/>
          </a:xfrm>
          <a:prstGeom prst="rect">
            <a:avLst/>
          </a:prstGeom>
          <a:noFill/>
          <a:ln w="508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26AD0A5-2A45-4A91-82F7-96FE4B00CC62}"/>
              </a:ext>
            </a:extLst>
          </p:cNvPr>
          <p:cNvSpPr/>
          <p:nvPr/>
        </p:nvSpPr>
        <p:spPr>
          <a:xfrm>
            <a:off x="6614986" y="5368316"/>
            <a:ext cx="4788446" cy="1324583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Owners: </a:t>
            </a:r>
            <a:r>
              <a:rPr lang="ko-KR" altLang="en-US" sz="2000" dirty="0">
                <a:solidFill>
                  <a:schemeClr val="tx1"/>
                </a:solidFill>
              </a:rPr>
              <a:t>공간 삭제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수정 등 모두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Moderators: </a:t>
            </a:r>
            <a:r>
              <a:rPr lang="ko-KR" altLang="en-US" sz="2000" dirty="0">
                <a:solidFill>
                  <a:schemeClr val="tx1"/>
                </a:solidFill>
              </a:rPr>
              <a:t>공간 수정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설정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en-US" altLang="ko-KR" sz="2000" spc="-150" dirty="0">
                <a:solidFill>
                  <a:schemeClr val="tx1"/>
                </a:solidFill>
              </a:rPr>
              <a:t>Global Build: </a:t>
            </a:r>
            <a:r>
              <a:rPr lang="ko-KR" altLang="en-US" sz="2000" spc="-150" dirty="0">
                <a:solidFill>
                  <a:schemeClr val="tx1"/>
                </a:solidFill>
              </a:rPr>
              <a:t>참가자의 제한적인 공간 수정</a:t>
            </a:r>
          </a:p>
        </p:txBody>
      </p:sp>
    </p:spTree>
    <p:extLst>
      <p:ext uri="{BB962C8B-B14F-4D97-AF65-F5344CB8AC3E}">
        <p14:creationId xmlns:p14="http://schemas.microsoft.com/office/powerpoint/2010/main" val="2450714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45261CA-B537-4F19-B162-2A0154B2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32" y="1794788"/>
            <a:ext cx="6245918" cy="45656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하단 메뉴 살펴보기</a:t>
            </a:r>
            <a:r>
              <a:rPr lang="en-US" altLang="ko-KR" dirty="0"/>
              <a:t>(</a:t>
            </a:r>
            <a:r>
              <a:rPr lang="ko-KR" altLang="en-US" dirty="0" err="1"/>
              <a:t>미니맵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72B78D-C937-490B-95FB-6C06AB01113D}"/>
              </a:ext>
            </a:extLst>
          </p:cNvPr>
          <p:cNvSpPr/>
          <p:nvPr/>
        </p:nvSpPr>
        <p:spPr>
          <a:xfrm>
            <a:off x="3752850" y="6019800"/>
            <a:ext cx="402463" cy="274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7D40D06-847C-405B-AF98-AB9FF0762032}"/>
              </a:ext>
            </a:extLst>
          </p:cNvPr>
          <p:cNvSpPr/>
          <p:nvPr/>
        </p:nvSpPr>
        <p:spPr>
          <a:xfrm>
            <a:off x="1135460" y="1794788"/>
            <a:ext cx="5646340" cy="359636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7285959" y="3591945"/>
            <a:ext cx="4381321" cy="1202306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미니맵을</a:t>
            </a:r>
            <a:r>
              <a:rPr lang="ko-KR" altLang="en-US" sz="2000" dirty="0">
                <a:solidFill>
                  <a:schemeClr val="tx1"/>
                </a:solidFill>
              </a:rPr>
              <a:t> 통해 공간의 전체적인 모습과 지금 나의 위치를 확인할 수 있음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BAF1127-C83A-4065-90F1-3E176E1F1683}"/>
              </a:ext>
            </a:extLst>
          </p:cNvPr>
          <p:cNvSpPr/>
          <p:nvPr/>
        </p:nvSpPr>
        <p:spPr>
          <a:xfrm>
            <a:off x="4502150" y="2832100"/>
            <a:ext cx="438150" cy="457200"/>
          </a:xfrm>
          <a:prstGeom prst="rect">
            <a:avLst/>
          </a:prstGeom>
          <a:noFill/>
          <a:ln w="5080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1699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7AEE121-7CDE-4CA7-ACAA-B83D2717B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394" y="5495250"/>
            <a:ext cx="3753374" cy="86689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E127F1E-74ED-47A8-8771-B0C0069F8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162" y="1768906"/>
            <a:ext cx="4283838" cy="353608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하단 메뉴 살펴보기</a:t>
            </a:r>
            <a:r>
              <a:rPr lang="en-US" altLang="ko-KR" dirty="0"/>
              <a:t>(</a:t>
            </a:r>
            <a:r>
              <a:rPr lang="ko-KR" altLang="en-US" dirty="0"/>
              <a:t>화면 공유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72B78D-C937-490B-95FB-6C06AB01113D}"/>
              </a:ext>
            </a:extLst>
          </p:cNvPr>
          <p:cNvSpPr/>
          <p:nvPr/>
        </p:nvSpPr>
        <p:spPr>
          <a:xfrm>
            <a:off x="4591050" y="5842000"/>
            <a:ext cx="406400" cy="3175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7D40D06-847C-405B-AF98-AB9FF0762032}"/>
              </a:ext>
            </a:extLst>
          </p:cNvPr>
          <p:cNvSpPr/>
          <p:nvPr/>
        </p:nvSpPr>
        <p:spPr>
          <a:xfrm>
            <a:off x="4940300" y="4876799"/>
            <a:ext cx="641350" cy="35038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6587459" y="3071245"/>
            <a:ext cx="4131341" cy="1202306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화면 공유 기능은 일반 화상 수업 플랫폼과 유사함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BAF1127-C83A-4065-90F1-3E176E1F1683}"/>
              </a:ext>
            </a:extLst>
          </p:cNvPr>
          <p:cNvSpPr/>
          <p:nvPr/>
        </p:nvSpPr>
        <p:spPr>
          <a:xfrm>
            <a:off x="1858318" y="4876799"/>
            <a:ext cx="789631" cy="350381"/>
          </a:xfrm>
          <a:prstGeom prst="rect">
            <a:avLst/>
          </a:prstGeom>
          <a:noFill/>
          <a:ln w="5080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704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5F5E3-9AC9-4366-A2FE-6B4F0658AAA6}"/>
              </a:ext>
            </a:extLst>
          </p:cNvPr>
          <p:cNvSpPr txBox="1"/>
          <p:nvPr/>
        </p:nvSpPr>
        <p:spPr>
          <a:xfrm>
            <a:off x="4774223" y="6342017"/>
            <a:ext cx="7167119" cy="373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로그인 메타버스</a:t>
            </a:r>
            <a:r>
              <a:rPr lang="en-US" altLang="ko-KR" sz="1400" dirty="0"/>
              <a:t>_</a:t>
            </a:r>
            <a:r>
              <a:rPr lang="ko-KR" altLang="en-US" sz="1400" dirty="0"/>
              <a:t>소프트웨어 정책연구소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CF96A38-45D5-4ACA-9684-319B6B6B0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6459"/>
            <a:ext cx="12192000" cy="46543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B9791D-690D-4C61-A516-CB8F3A8BB234}"/>
              </a:ext>
            </a:extLst>
          </p:cNvPr>
          <p:cNvSpPr txBox="1"/>
          <p:nvPr/>
        </p:nvSpPr>
        <p:spPr>
          <a:xfrm>
            <a:off x="4855204" y="1606459"/>
            <a:ext cx="2481591" cy="3738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ko-KR" altLang="en-US" sz="1400" dirty="0"/>
              <a:t>현실 중심</a:t>
            </a:r>
            <a:r>
              <a:rPr lang="en-US" altLang="ko-KR" sz="1400" dirty="0"/>
              <a:t>(Augmentation)</a:t>
            </a:r>
            <a:endParaRPr lang="ko-KR" alt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FB6B25-A00F-4D5D-AE96-E6B9C3B6532C}"/>
              </a:ext>
            </a:extLst>
          </p:cNvPr>
          <p:cNvSpPr txBox="1"/>
          <p:nvPr/>
        </p:nvSpPr>
        <p:spPr>
          <a:xfrm>
            <a:off x="4855204" y="5798968"/>
            <a:ext cx="2481591" cy="3738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ko-KR" altLang="en-US" sz="1400" dirty="0"/>
              <a:t>가상 중심</a:t>
            </a:r>
            <a:r>
              <a:rPr lang="en-US" altLang="ko-KR" sz="1400" dirty="0"/>
              <a:t>(Simulation)</a:t>
            </a:r>
            <a:endParaRPr lang="ko-KR" alt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BB25AD-7C71-4801-A601-4C8D51F7B424}"/>
              </a:ext>
            </a:extLst>
          </p:cNvPr>
          <p:cNvSpPr txBox="1"/>
          <p:nvPr/>
        </p:nvSpPr>
        <p:spPr>
          <a:xfrm>
            <a:off x="26376" y="3242057"/>
            <a:ext cx="773723" cy="13237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36000" rIns="0" bIns="36000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ko-KR" altLang="en-US" sz="1400" dirty="0"/>
              <a:t>외부 환경정보 중심</a:t>
            </a:r>
            <a:endParaRPr lang="en-US" altLang="ko-KR" sz="1400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altLang="ko-KR" sz="1400" dirty="0"/>
              <a:t>(World-focused)</a:t>
            </a:r>
            <a:endParaRPr lang="ko-KR" alt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BF94D5-344A-49A8-A4CA-B9B4E08825E4}"/>
              </a:ext>
            </a:extLst>
          </p:cNvPr>
          <p:cNvSpPr txBox="1"/>
          <p:nvPr/>
        </p:nvSpPr>
        <p:spPr>
          <a:xfrm>
            <a:off x="11324296" y="3242057"/>
            <a:ext cx="816904" cy="13237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36000" rIns="0" bIns="36000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ko-KR" altLang="en-US" sz="1400" dirty="0"/>
              <a:t>개인</a:t>
            </a:r>
            <a:r>
              <a:rPr lang="en-US" altLang="ko-KR" sz="1400" dirty="0"/>
              <a:t>/</a:t>
            </a:r>
            <a:r>
              <a:rPr lang="ko-KR" altLang="en-US" sz="1400" dirty="0"/>
              <a:t>개체 중심</a:t>
            </a:r>
            <a:endParaRPr lang="en-US" altLang="ko-KR" sz="1400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altLang="ko-KR" sz="1400" dirty="0"/>
              <a:t>(Identity-focused)</a:t>
            </a:r>
            <a:endParaRPr lang="ko-KR" altLang="en-US" sz="14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ED699A0-A374-4658-BAB7-7493327DD03C}"/>
              </a:ext>
            </a:extLst>
          </p:cNvPr>
          <p:cNvSpPr/>
          <p:nvPr/>
        </p:nvSpPr>
        <p:spPr>
          <a:xfrm>
            <a:off x="6095999" y="3903932"/>
            <a:ext cx="5228297" cy="18071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E245B4-FB8F-4AA5-8211-564D22B6BF00}"/>
              </a:ext>
            </a:extLst>
          </p:cNvPr>
          <p:cNvSpPr txBox="1"/>
          <p:nvPr/>
        </p:nvSpPr>
        <p:spPr>
          <a:xfrm>
            <a:off x="838201" y="1606459"/>
            <a:ext cx="3597904" cy="37388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altLang="ko-KR" sz="1400" b="1" dirty="0"/>
              <a:t>AR – </a:t>
            </a:r>
            <a:r>
              <a:rPr lang="ko-KR" altLang="en-US" sz="1400" b="1" dirty="0"/>
              <a:t>현실세계에 가상 사물을 추가함</a:t>
            </a:r>
            <a:r>
              <a:rPr lang="ko-KR" altLang="en-US" sz="1400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836D8D-6168-4F48-94A9-C1682311C64C}"/>
              </a:ext>
            </a:extLst>
          </p:cNvPr>
          <p:cNvSpPr txBox="1"/>
          <p:nvPr/>
        </p:nvSpPr>
        <p:spPr>
          <a:xfrm>
            <a:off x="838201" y="5798968"/>
            <a:ext cx="3597904" cy="37388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altLang="ko-KR" sz="1400" b="1" dirty="0"/>
              <a:t>VR – </a:t>
            </a:r>
            <a:r>
              <a:rPr lang="ko-KR" altLang="en-US" sz="1400" b="1" dirty="0"/>
              <a:t>가상사계에 사물을 넣음</a:t>
            </a:r>
            <a:r>
              <a:rPr lang="en-US" altLang="ko-KR" sz="1400" b="1" dirty="0"/>
              <a:t>(HMD </a:t>
            </a:r>
            <a:r>
              <a:rPr lang="ko-KR" altLang="en-US" sz="1400" b="1" dirty="0"/>
              <a:t>필요</a:t>
            </a:r>
            <a:r>
              <a:rPr lang="en-US" altLang="ko-KR" sz="1400" b="1" dirty="0"/>
              <a:t>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8377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94B3B78-6085-4CAF-AAF1-378CB8A5D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200" y="2028630"/>
            <a:ext cx="4763165" cy="140037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하단 메뉴 살펴보기</a:t>
            </a:r>
            <a:r>
              <a:rPr lang="en-US" altLang="ko-KR" dirty="0"/>
              <a:t>(</a:t>
            </a:r>
            <a:r>
              <a:rPr lang="ko-KR" altLang="en-US" dirty="0"/>
              <a:t>반응하기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72B78D-C937-490B-95FB-6C06AB01113D}"/>
              </a:ext>
            </a:extLst>
          </p:cNvPr>
          <p:cNvSpPr/>
          <p:nvPr/>
        </p:nvSpPr>
        <p:spPr>
          <a:xfrm>
            <a:off x="4594225" y="2912495"/>
            <a:ext cx="406400" cy="3175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7D40D06-847C-405B-AF98-AB9FF0762032}"/>
              </a:ext>
            </a:extLst>
          </p:cNvPr>
          <p:cNvSpPr/>
          <p:nvPr/>
        </p:nvSpPr>
        <p:spPr>
          <a:xfrm>
            <a:off x="3448050" y="2147441"/>
            <a:ext cx="2698750" cy="67830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EBBE813-387F-4E72-9754-2275834A8318}"/>
              </a:ext>
            </a:extLst>
          </p:cNvPr>
          <p:cNvSpPr/>
          <p:nvPr/>
        </p:nvSpPr>
        <p:spPr>
          <a:xfrm>
            <a:off x="1473200" y="3826894"/>
            <a:ext cx="8636000" cy="1938905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반응하기는 손 흔들기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하트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축포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 err="1">
                <a:solidFill>
                  <a:schemeClr val="tx1"/>
                </a:solidFill>
              </a:rPr>
              <a:t>엄지척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물음표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손들기 총 </a:t>
            </a:r>
            <a:r>
              <a:rPr lang="en-US" altLang="ko-KR" sz="2000" dirty="0">
                <a:solidFill>
                  <a:schemeClr val="tx1"/>
                </a:solidFill>
              </a:rPr>
              <a:t>6</a:t>
            </a:r>
            <a:r>
              <a:rPr lang="ko-KR" altLang="en-US" sz="2000" dirty="0">
                <a:solidFill>
                  <a:schemeClr val="tx1"/>
                </a:solidFill>
              </a:rPr>
              <a:t>개로 구성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단축키 </a:t>
            </a:r>
            <a:r>
              <a:rPr lang="en-US" altLang="ko-KR" sz="2000" dirty="0">
                <a:solidFill>
                  <a:schemeClr val="tx1"/>
                </a:solidFill>
              </a:rPr>
              <a:t>1~6</a:t>
            </a:r>
            <a:r>
              <a:rPr lang="ko-KR" altLang="en-US" sz="2000" dirty="0">
                <a:solidFill>
                  <a:schemeClr val="tx1"/>
                </a:solidFill>
              </a:rPr>
              <a:t>을 사용하여 사용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- 1~5</a:t>
            </a:r>
            <a:r>
              <a:rPr lang="ko-KR" altLang="en-US" sz="2000" dirty="0">
                <a:solidFill>
                  <a:schemeClr val="tx1"/>
                </a:solidFill>
              </a:rPr>
              <a:t>까지는 </a:t>
            </a:r>
            <a:r>
              <a:rPr lang="en-US" altLang="ko-KR" sz="2000" dirty="0">
                <a:solidFill>
                  <a:schemeClr val="tx1"/>
                </a:solidFill>
              </a:rPr>
              <a:t>3</a:t>
            </a:r>
            <a:r>
              <a:rPr lang="ko-KR" altLang="en-US" sz="2000" dirty="0">
                <a:solidFill>
                  <a:schemeClr val="tx1"/>
                </a:solidFill>
              </a:rPr>
              <a:t>초 정도 후 사라지지만 </a:t>
            </a:r>
            <a:r>
              <a:rPr lang="en-US" altLang="ko-KR" sz="2000" dirty="0">
                <a:solidFill>
                  <a:schemeClr val="tx1"/>
                </a:solidFill>
              </a:rPr>
              <a:t>6</a:t>
            </a:r>
            <a:r>
              <a:rPr lang="ko-KR" altLang="en-US" sz="2000" dirty="0">
                <a:solidFill>
                  <a:schemeClr val="tx1"/>
                </a:solidFill>
              </a:rPr>
              <a:t>번 손들기는 다시 </a:t>
            </a:r>
            <a:r>
              <a:rPr lang="en-US" altLang="ko-KR" sz="2000" dirty="0">
                <a:solidFill>
                  <a:schemeClr val="tx1"/>
                </a:solidFill>
              </a:rPr>
              <a:t>6</a:t>
            </a:r>
            <a:r>
              <a:rPr lang="ko-KR" altLang="en-US" sz="2000" dirty="0">
                <a:solidFill>
                  <a:schemeClr val="tx1"/>
                </a:solidFill>
              </a:rPr>
              <a:t>번을 누르거나 다른 </a:t>
            </a:r>
            <a:r>
              <a:rPr lang="ko-KR" altLang="en-US" sz="2000" dirty="0" err="1">
                <a:solidFill>
                  <a:schemeClr val="tx1"/>
                </a:solidFill>
              </a:rPr>
              <a:t>이모티콘을</a:t>
            </a:r>
            <a:r>
              <a:rPr lang="ko-KR" altLang="en-US" sz="2000" dirty="0">
                <a:solidFill>
                  <a:schemeClr val="tx1"/>
                </a:solidFill>
              </a:rPr>
              <a:t> 선택해야 사라짐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42948C8-58F8-41CB-8C45-7E6B1058A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733" y="1990524"/>
            <a:ext cx="1314633" cy="1438476"/>
          </a:xfrm>
          <a:prstGeom prst="rect">
            <a:avLst/>
          </a:prstGeom>
        </p:spPr>
      </p:pic>
      <p:sp>
        <p:nvSpPr>
          <p:cNvPr id="13" name="오른쪽 화살표 7">
            <a:extLst>
              <a:ext uri="{FF2B5EF4-FFF2-40B4-BE49-F238E27FC236}">
                <a16:creationId xmlns:a16="http://schemas.microsoft.com/office/drawing/2014/main" id="{12378214-E549-44A5-B4D9-CDBAC98041E4}"/>
              </a:ext>
            </a:extLst>
          </p:cNvPr>
          <p:cNvSpPr/>
          <p:nvPr/>
        </p:nvSpPr>
        <p:spPr>
          <a:xfrm>
            <a:off x="6429904" y="2509739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38374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4. </a:t>
            </a:r>
            <a:r>
              <a:rPr lang="ko-KR" altLang="en-US" dirty="0"/>
              <a:t>공간 수정하기</a:t>
            </a:r>
            <a:r>
              <a:rPr lang="en-US" altLang="ko-KR" dirty="0"/>
              <a:t>1</a:t>
            </a:r>
            <a:br>
              <a:rPr lang="en-US" altLang="ko-KR" dirty="0"/>
            </a:br>
            <a:r>
              <a:rPr lang="en-US" altLang="ko-KR" sz="4800" dirty="0"/>
              <a:t>- </a:t>
            </a:r>
            <a:r>
              <a:rPr lang="ko-KR" altLang="en-US" sz="4800" dirty="0"/>
              <a:t>오브젝트 </a:t>
            </a:r>
            <a:r>
              <a:rPr lang="en-US" altLang="ko-KR" sz="4800" dirty="0"/>
              <a:t>-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4708648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실내이(가) 표시된 사진&#10;&#10;자동 생성된 설명">
            <a:extLst>
              <a:ext uri="{FF2B5EF4-FFF2-40B4-BE49-F238E27FC236}">
                <a16:creationId xmlns:a16="http://schemas.microsoft.com/office/drawing/2014/main" id="{59D5B31B-C29E-446F-BCAD-38F4CC63A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50" y="2589538"/>
            <a:ext cx="7721600" cy="405384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Build </a:t>
            </a:r>
            <a:r>
              <a:rPr lang="ko-KR" altLang="en-US" dirty="0"/>
              <a:t>→ </a:t>
            </a:r>
            <a:r>
              <a:rPr lang="en-US" altLang="ko-KR" dirty="0"/>
              <a:t>Open object picker: </a:t>
            </a:r>
            <a:r>
              <a:rPr lang="ko-KR" altLang="en-US" dirty="0" err="1"/>
              <a:t>오프젝트</a:t>
            </a:r>
            <a:r>
              <a:rPr lang="ko-KR" altLang="en-US" dirty="0"/>
              <a:t> 추가 및 설정 </a:t>
            </a:r>
            <a:endParaRPr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3041651" y="5478283"/>
            <a:ext cx="285750" cy="31291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1406333" y="2589538"/>
            <a:ext cx="1511492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추가</a:t>
            </a:r>
            <a:r>
              <a:rPr lang="en-US" altLang="ko-KR" sz="2000" dirty="0">
                <a:solidFill>
                  <a:schemeClr val="tx1"/>
                </a:solidFill>
              </a:rPr>
              <a:t>/</a:t>
            </a:r>
            <a:r>
              <a:rPr lang="ko-KR" altLang="en-US" sz="2000" dirty="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3289300" y="3467100"/>
            <a:ext cx="933257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오른쪽 화살표 7">
            <a:extLst>
              <a:ext uri="{FF2B5EF4-FFF2-40B4-BE49-F238E27FC236}">
                <a16:creationId xmlns:a16="http://schemas.microsoft.com/office/drawing/2014/main" id="{1E336F88-708F-4C19-BDFE-34390980ED99}"/>
              </a:ext>
            </a:extLst>
          </p:cNvPr>
          <p:cNvSpPr/>
          <p:nvPr/>
        </p:nvSpPr>
        <p:spPr>
          <a:xfrm rot="2700000">
            <a:off x="4330607" y="375712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3289299" y="2582497"/>
            <a:ext cx="635001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1406333" y="4062738"/>
            <a:ext cx="1511492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설정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1819C2E-477F-42BF-A945-DEBA8EBBFFD5}"/>
              </a:ext>
            </a:extLst>
          </p:cNvPr>
          <p:cNvCxnSpPr>
            <a:cxnSpLocks/>
            <a:stCxn id="18" idx="3"/>
            <a:endCxn id="11" idx="1"/>
          </p:cNvCxnSpPr>
          <p:nvPr/>
        </p:nvCxnSpPr>
        <p:spPr>
          <a:xfrm flipV="1">
            <a:off x="2917825" y="2699972"/>
            <a:ext cx="371474" cy="33026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5C207F65-F8F6-41D5-9D0D-C10423E0D306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 flipV="1">
            <a:off x="2917825" y="3584575"/>
            <a:ext cx="371475" cy="918863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3451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FB386BA2-726C-42CE-B766-42C43A244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110" y="2458356"/>
            <a:ext cx="6756400" cy="409016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 추가 예</a:t>
            </a:r>
            <a:r>
              <a:rPr lang="en-US" altLang="ko-KR" dirty="0"/>
              <a:t>: </a:t>
            </a:r>
            <a:r>
              <a:rPr lang="ko-KR" altLang="en-US" dirty="0"/>
              <a:t>책상 위에 책 한권 놓기</a:t>
            </a:r>
            <a:endParaRPr lang="en-US" altLang="ko-KR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736600" y="2589538"/>
            <a:ext cx="2181225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검색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‘book’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4384478" y="2855226"/>
            <a:ext cx="1863922" cy="10309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4421998" y="2507497"/>
            <a:ext cx="635001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736600" y="372618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선택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1819C2E-477F-42BF-A945-DEBA8EBBFFD5}"/>
              </a:ext>
            </a:extLst>
          </p:cNvPr>
          <p:cNvCxnSpPr>
            <a:cxnSpLocks/>
            <a:stCxn id="18" idx="3"/>
            <a:endCxn id="11" idx="1"/>
          </p:cNvCxnSpPr>
          <p:nvPr/>
        </p:nvCxnSpPr>
        <p:spPr>
          <a:xfrm flipV="1">
            <a:off x="2917825" y="2624972"/>
            <a:ext cx="1504173" cy="40526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5C207F65-F8F6-41D5-9D0D-C10423E0D306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 flipV="1">
            <a:off x="2917825" y="3370713"/>
            <a:ext cx="1466653" cy="63868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14DCD0D-FB7A-4934-92BE-989D15669BB3}"/>
              </a:ext>
            </a:extLst>
          </p:cNvPr>
          <p:cNvSpPr/>
          <p:nvPr/>
        </p:nvSpPr>
        <p:spPr>
          <a:xfrm>
            <a:off x="8130588" y="3174566"/>
            <a:ext cx="1863922" cy="10309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9B0EDA3-C36A-4B19-8600-F9ABA2C9F49F}"/>
              </a:ext>
            </a:extLst>
          </p:cNvPr>
          <p:cNvSpPr/>
          <p:nvPr/>
        </p:nvSpPr>
        <p:spPr>
          <a:xfrm>
            <a:off x="736600" y="4656620"/>
            <a:ext cx="2181225" cy="86152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색상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/ </a:t>
            </a:r>
            <a:r>
              <a:rPr lang="ko-KR" altLang="en-US" sz="2000" dirty="0">
                <a:solidFill>
                  <a:schemeClr val="tx1"/>
                </a:solidFill>
              </a:rPr>
              <a:t>각도 조절</a:t>
            </a: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DEC6C498-9D66-42BC-82AD-811225284CEA}"/>
              </a:ext>
            </a:extLst>
          </p:cNvPr>
          <p:cNvCxnSpPr>
            <a:cxnSpLocks/>
            <a:stCxn id="23" idx="3"/>
            <a:endCxn id="22" idx="1"/>
          </p:cNvCxnSpPr>
          <p:nvPr/>
        </p:nvCxnSpPr>
        <p:spPr>
          <a:xfrm flipV="1">
            <a:off x="2917825" y="3690053"/>
            <a:ext cx="5212763" cy="1397332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DA9875C-ECED-4B59-963A-F8C61027E151}"/>
              </a:ext>
            </a:extLst>
          </p:cNvPr>
          <p:cNvSpPr/>
          <p:nvPr/>
        </p:nvSpPr>
        <p:spPr>
          <a:xfrm>
            <a:off x="8235950" y="6115049"/>
            <a:ext cx="1695450" cy="37782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4E106A4-9DCF-4CAC-A007-2422392E74F6}"/>
              </a:ext>
            </a:extLst>
          </p:cNvPr>
          <p:cNvSpPr/>
          <p:nvPr/>
        </p:nvSpPr>
        <p:spPr>
          <a:xfrm>
            <a:off x="736600" y="5783334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선택 후 놓기</a:t>
            </a: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99541676-AD37-4FDC-AEAA-D377CCC36828}"/>
              </a:ext>
            </a:extLst>
          </p:cNvPr>
          <p:cNvCxnSpPr>
            <a:cxnSpLocks/>
            <a:stCxn id="28" idx="3"/>
            <a:endCxn id="27" idx="1"/>
          </p:cNvCxnSpPr>
          <p:nvPr/>
        </p:nvCxnSpPr>
        <p:spPr>
          <a:xfrm>
            <a:off x="2917825" y="6066540"/>
            <a:ext cx="5318125" cy="237422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그림 32" descr="텍스트, 오렌지이(가) 표시된 사진&#10;&#10;자동 생성된 설명">
            <a:extLst>
              <a:ext uri="{FF2B5EF4-FFF2-40B4-BE49-F238E27FC236}">
                <a16:creationId xmlns:a16="http://schemas.microsoft.com/office/drawing/2014/main" id="{F4925863-DF93-462C-AA23-5027707A1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4119" y="3903724"/>
            <a:ext cx="2293939" cy="2057146"/>
          </a:xfrm>
          <a:prstGeom prst="rect">
            <a:avLst/>
          </a:prstGeom>
        </p:spPr>
      </p:pic>
      <p:sp>
        <p:nvSpPr>
          <p:cNvPr id="34" name="오른쪽 화살표 7">
            <a:extLst>
              <a:ext uri="{FF2B5EF4-FFF2-40B4-BE49-F238E27FC236}">
                <a16:creationId xmlns:a16="http://schemas.microsoft.com/office/drawing/2014/main" id="{56729686-5913-4904-A560-655E8F239760}"/>
              </a:ext>
            </a:extLst>
          </p:cNvPr>
          <p:cNvSpPr/>
          <p:nvPr/>
        </p:nvSpPr>
        <p:spPr>
          <a:xfrm rot="18900000">
            <a:off x="10159710" y="608488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99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6DD73F74-5C36-4CD5-932E-7C39AD334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110" y="2458356"/>
            <a:ext cx="6756400" cy="410340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오브젝트에 파일</a:t>
            </a:r>
            <a:r>
              <a:rPr lang="en-US" altLang="ko-KR" dirty="0"/>
              <a:t>/</a:t>
            </a:r>
            <a:r>
              <a:rPr lang="ko-KR" altLang="en-US" dirty="0"/>
              <a:t>인터넷 사이트 연결하기</a:t>
            </a:r>
            <a:r>
              <a:rPr lang="en-US" altLang="ko-KR" dirty="0"/>
              <a:t>(1)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736600" y="2589538"/>
            <a:ext cx="2181225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검색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‘document’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4384478" y="2862726"/>
            <a:ext cx="1863922" cy="10309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4421998" y="2507497"/>
            <a:ext cx="635001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736600" y="372618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선택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1819C2E-477F-42BF-A945-DEBA8EBBFFD5}"/>
              </a:ext>
            </a:extLst>
          </p:cNvPr>
          <p:cNvCxnSpPr>
            <a:cxnSpLocks/>
            <a:stCxn id="18" idx="3"/>
            <a:endCxn id="11" idx="1"/>
          </p:cNvCxnSpPr>
          <p:nvPr/>
        </p:nvCxnSpPr>
        <p:spPr>
          <a:xfrm flipV="1">
            <a:off x="2917825" y="2624972"/>
            <a:ext cx="1504173" cy="40526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5C207F65-F8F6-41D5-9D0D-C10423E0D306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 flipV="1">
            <a:off x="2917825" y="3378213"/>
            <a:ext cx="1466653" cy="63118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14DCD0D-FB7A-4934-92BE-989D15669BB3}"/>
              </a:ext>
            </a:extLst>
          </p:cNvPr>
          <p:cNvSpPr/>
          <p:nvPr/>
        </p:nvSpPr>
        <p:spPr>
          <a:xfrm>
            <a:off x="8235950" y="3279688"/>
            <a:ext cx="1758560" cy="81606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9B0EDA3-C36A-4B19-8600-F9ABA2C9F49F}"/>
              </a:ext>
            </a:extLst>
          </p:cNvPr>
          <p:cNvSpPr/>
          <p:nvPr/>
        </p:nvSpPr>
        <p:spPr>
          <a:xfrm>
            <a:off x="736600" y="4656620"/>
            <a:ext cx="2181225" cy="86152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오브젝트 모양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/ </a:t>
            </a:r>
            <a:r>
              <a:rPr lang="ko-KR" altLang="en-US" sz="2000" spc="-150" dirty="0">
                <a:solidFill>
                  <a:schemeClr val="tx1"/>
                </a:solidFill>
              </a:rPr>
              <a:t>각도 조절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DEC6C498-9D66-42BC-82AD-811225284CEA}"/>
              </a:ext>
            </a:extLst>
          </p:cNvPr>
          <p:cNvCxnSpPr>
            <a:cxnSpLocks/>
            <a:stCxn id="23" idx="3"/>
            <a:endCxn id="22" idx="1"/>
          </p:cNvCxnSpPr>
          <p:nvPr/>
        </p:nvCxnSpPr>
        <p:spPr>
          <a:xfrm flipV="1">
            <a:off x="2917825" y="3687719"/>
            <a:ext cx="5318125" cy="139966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AB9D63C-B65B-457A-9CCA-EA405B8889B8}"/>
              </a:ext>
            </a:extLst>
          </p:cNvPr>
          <p:cNvSpPr/>
          <p:nvPr/>
        </p:nvSpPr>
        <p:spPr>
          <a:xfrm>
            <a:off x="8235950" y="4598218"/>
            <a:ext cx="1758560" cy="29862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8528496-1802-4401-9AA3-8941256FF816}"/>
              </a:ext>
            </a:extLst>
          </p:cNvPr>
          <p:cNvSpPr/>
          <p:nvPr/>
        </p:nvSpPr>
        <p:spPr>
          <a:xfrm>
            <a:off x="736600" y="5779305"/>
            <a:ext cx="2181225" cy="86152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‘Embedded website’</a:t>
            </a: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ko-KR" altLang="en-US" sz="2000" dirty="0">
                <a:solidFill>
                  <a:schemeClr val="tx1"/>
                </a:solidFill>
              </a:rPr>
              <a:t>선택</a:t>
            </a:r>
          </a:p>
        </p:txBody>
      </p: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806F5ADC-C201-4FAE-88D8-8E2FE59D33D2}"/>
              </a:ext>
            </a:extLst>
          </p:cNvPr>
          <p:cNvCxnSpPr>
            <a:cxnSpLocks/>
            <a:stCxn id="25" idx="3"/>
            <a:endCxn id="20" idx="1"/>
          </p:cNvCxnSpPr>
          <p:nvPr/>
        </p:nvCxnSpPr>
        <p:spPr>
          <a:xfrm flipV="1">
            <a:off x="2917825" y="4747530"/>
            <a:ext cx="5318125" cy="1462540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0707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F1A66BDC-D4A8-4D47-B2E0-4835ACA73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675" y="2565032"/>
            <a:ext cx="3024334" cy="369918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오브젝트에 파일</a:t>
            </a:r>
            <a:r>
              <a:rPr lang="en-US" altLang="ko-KR" dirty="0"/>
              <a:t>/</a:t>
            </a:r>
            <a:r>
              <a:rPr lang="ko-KR" altLang="en-US" dirty="0"/>
              <a:t>인터넷 사이트 연결하기</a:t>
            </a:r>
            <a:r>
              <a:rPr lang="en-US" altLang="ko-KR" dirty="0"/>
              <a:t>(2)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DA9875C-ECED-4B59-963A-F8C61027E151}"/>
              </a:ext>
            </a:extLst>
          </p:cNvPr>
          <p:cNvSpPr/>
          <p:nvPr/>
        </p:nvSpPr>
        <p:spPr>
          <a:xfrm>
            <a:off x="3298824" y="3371735"/>
            <a:ext cx="2797176" cy="457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4E106A4-9DCF-4CAC-A007-2422392E74F6}"/>
              </a:ext>
            </a:extLst>
          </p:cNvPr>
          <p:cNvSpPr/>
          <p:nvPr/>
        </p:nvSpPr>
        <p:spPr>
          <a:xfrm>
            <a:off x="819148" y="2797926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인터넷 주소 입력</a:t>
            </a: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99541676-AD37-4FDC-AEAA-D377CCC36828}"/>
              </a:ext>
            </a:extLst>
          </p:cNvPr>
          <p:cNvCxnSpPr>
            <a:cxnSpLocks/>
            <a:stCxn id="28" idx="3"/>
            <a:endCxn id="27" idx="1"/>
          </p:cNvCxnSpPr>
          <p:nvPr/>
        </p:nvCxnSpPr>
        <p:spPr>
          <a:xfrm>
            <a:off x="3000373" y="3081132"/>
            <a:ext cx="298451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오른쪽 화살표 7">
            <a:extLst>
              <a:ext uri="{FF2B5EF4-FFF2-40B4-BE49-F238E27FC236}">
                <a16:creationId xmlns:a16="http://schemas.microsoft.com/office/drawing/2014/main" id="{56729686-5913-4904-A560-655E8F239760}"/>
              </a:ext>
            </a:extLst>
          </p:cNvPr>
          <p:cNvSpPr/>
          <p:nvPr/>
        </p:nvSpPr>
        <p:spPr>
          <a:xfrm rot="18900000">
            <a:off x="6540832" y="524267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95CA6B0-C99F-4583-A57E-D08B937C6B00}"/>
              </a:ext>
            </a:extLst>
          </p:cNvPr>
          <p:cNvSpPr/>
          <p:nvPr/>
        </p:nvSpPr>
        <p:spPr>
          <a:xfrm>
            <a:off x="3298824" y="4171039"/>
            <a:ext cx="2797176" cy="457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74F80887-7AF9-4246-93A3-F6FF71ECDE9B}"/>
              </a:ext>
            </a:extLst>
          </p:cNvPr>
          <p:cNvSpPr/>
          <p:nvPr/>
        </p:nvSpPr>
        <p:spPr>
          <a:xfrm>
            <a:off x="819148" y="3597230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>
                <a:solidFill>
                  <a:schemeClr val="tx1"/>
                </a:solidFill>
              </a:rPr>
              <a:t>작동 거리 입력</a:t>
            </a:r>
            <a:endParaRPr lang="ko-KR" altLang="en-US" sz="2000" spc="-150" dirty="0">
              <a:solidFill>
                <a:schemeClr val="tx1"/>
              </a:solidFill>
            </a:endParaRP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81720E2B-DFF3-4BDE-82BC-1173D84D8255}"/>
              </a:ext>
            </a:extLst>
          </p:cNvPr>
          <p:cNvCxnSpPr>
            <a:cxnSpLocks/>
            <a:stCxn id="26" idx="3"/>
            <a:endCxn id="25" idx="1"/>
          </p:cNvCxnSpPr>
          <p:nvPr/>
        </p:nvCxnSpPr>
        <p:spPr>
          <a:xfrm>
            <a:off x="3000373" y="3880436"/>
            <a:ext cx="298451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7594A75-603F-4316-973A-322BE818ADC9}"/>
              </a:ext>
            </a:extLst>
          </p:cNvPr>
          <p:cNvSpPr/>
          <p:nvPr/>
        </p:nvSpPr>
        <p:spPr>
          <a:xfrm>
            <a:off x="4641850" y="5607050"/>
            <a:ext cx="1454150" cy="58120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83286618-8504-4BCD-B33B-B0C49E916828}"/>
              </a:ext>
            </a:extLst>
          </p:cNvPr>
          <p:cNvSpPr/>
          <p:nvPr/>
        </p:nvSpPr>
        <p:spPr>
          <a:xfrm>
            <a:off x="819148" y="5461751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선택 후 놓기</a:t>
            </a:r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4AF75EA4-9E34-4B8F-8F00-AD35D8235248}"/>
              </a:ext>
            </a:extLst>
          </p:cNvPr>
          <p:cNvCxnSpPr>
            <a:cxnSpLocks/>
            <a:stCxn id="35" idx="3"/>
            <a:endCxn id="33" idx="1"/>
          </p:cNvCxnSpPr>
          <p:nvPr/>
        </p:nvCxnSpPr>
        <p:spPr>
          <a:xfrm>
            <a:off x="3000373" y="5744957"/>
            <a:ext cx="1641477" cy="15269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DE225A1-6385-401C-B2CE-11C6CCC3D10A}"/>
              </a:ext>
            </a:extLst>
          </p:cNvPr>
          <p:cNvSpPr/>
          <p:nvPr/>
        </p:nvSpPr>
        <p:spPr>
          <a:xfrm>
            <a:off x="7773885" y="5681919"/>
            <a:ext cx="3421337" cy="910825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‘X’ </a:t>
            </a:r>
            <a:r>
              <a:rPr lang="ko-KR" altLang="en-US" sz="2000" spc="-150" dirty="0">
                <a:solidFill>
                  <a:schemeClr val="tx1"/>
                </a:solidFill>
              </a:rPr>
              <a:t>버튼 눌러서 실행하면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연결된 파일</a:t>
            </a:r>
            <a:r>
              <a:rPr lang="en-US" altLang="ko-KR" sz="2000" spc="-150" dirty="0">
                <a:solidFill>
                  <a:schemeClr val="tx1"/>
                </a:solidFill>
              </a:rPr>
              <a:t>(</a:t>
            </a:r>
            <a:r>
              <a:rPr lang="ko-KR" altLang="en-US" sz="2000" spc="-150" dirty="0">
                <a:solidFill>
                  <a:schemeClr val="tx1"/>
                </a:solidFill>
              </a:rPr>
              <a:t>사이트</a:t>
            </a:r>
            <a:r>
              <a:rPr lang="en-US" altLang="ko-KR" sz="2000" spc="-150" dirty="0">
                <a:solidFill>
                  <a:schemeClr val="tx1"/>
                </a:solidFill>
              </a:rPr>
              <a:t>)</a:t>
            </a:r>
            <a:r>
              <a:rPr lang="ko-KR" altLang="en-US" sz="2000" spc="-150" dirty="0">
                <a:solidFill>
                  <a:schemeClr val="tx1"/>
                </a:solidFill>
              </a:rPr>
              <a:t>이 열림</a:t>
            </a:r>
          </a:p>
        </p:txBody>
      </p:sp>
      <p:pic>
        <p:nvPicPr>
          <p:cNvPr id="8" name="그림 7" descr="텍스트이(가) 표시된 사진&#10;&#10;자동 생성된 설명">
            <a:extLst>
              <a:ext uri="{FF2B5EF4-FFF2-40B4-BE49-F238E27FC236}">
                <a16:creationId xmlns:a16="http://schemas.microsoft.com/office/drawing/2014/main" id="{847C15CA-B765-4C5B-A4F3-E584B0676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206" y="2565032"/>
            <a:ext cx="4068696" cy="297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26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4ED0F0FD-3B89-4EA7-91F4-6C068ED81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110" y="2458356"/>
            <a:ext cx="6787778" cy="409016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오브젝트에 동영상 연결하기</a:t>
            </a:r>
            <a:r>
              <a:rPr lang="en-US" altLang="ko-KR" dirty="0"/>
              <a:t>(1)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736600" y="2589538"/>
            <a:ext cx="2181225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검색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‘tv’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4384478" y="3873232"/>
            <a:ext cx="1863922" cy="10309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4421998" y="2507497"/>
            <a:ext cx="635001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736600" y="372618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선택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1819C2E-477F-42BF-A945-DEBA8EBBFFD5}"/>
              </a:ext>
            </a:extLst>
          </p:cNvPr>
          <p:cNvCxnSpPr>
            <a:cxnSpLocks/>
            <a:stCxn id="18" idx="3"/>
            <a:endCxn id="11" idx="1"/>
          </p:cNvCxnSpPr>
          <p:nvPr/>
        </p:nvCxnSpPr>
        <p:spPr>
          <a:xfrm flipV="1">
            <a:off x="2917825" y="2624972"/>
            <a:ext cx="1504173" cy="40526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5C207F65-F8F6-41D5-9D0D-C10423E0D306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2917825" y="4009394"/>
            <a:ext cx="1466653" cy="379325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14DCD0D-FB7A-4934-92BE-989D15669BB3}"/>
              </a:ext>
            </a:extLst>
          </p:cNvPr>
          <p:cNvSpPr/>
          <p:nvPr/>
        </p:nvSpPr>
        <p:spPr>
          <a:xfrm>
            <a:off x="8235950" y="4756150"/>
            <a:ext cx="1758560" cy="29862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9B0EDA3-C36A-4B19-8600-F9ABA2C9F49F}"/>
              </a:ext>
            </a:extLst>
          </p:cNvPr>
          <p:cNvSpPr/>
          <p:nvPr/>
        </p:nvSpPr>
        <p:spPr>
          <a:xfrm>
            <a:off x="736600" y="4656620"/>
            <a:ext cx="2181225" cy="86152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‘Embedded video’</a:t>
            </a: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ko-KR" altLang="en-US" sz="2000" dirty="0">
                <a:solidFill>
                  <a:schemeClr val="tx1"/>
                </a:solidFill>
              </a:rPr>
              <a:t>선택</a:t>
            </a: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DEC6C498-9D66-42BC-82AD-811225284CEA}"/>
              </a:ext>
            </a:extLst>
          </p:cNvPr>
          <p:cNvCxnSpPr>
            <a:cxnSpLocks/>
            <a:stCxn id="23" idx="3"/>
            <a:endCxn id="22" idx="1"/>
          </p:cNvCxnSpPr>
          <p:nvPr/>
        </p:nvCxnSpPr>
        <p:spPr>
          <a:xfrm flipV="1">
            <a:off x="2917825" y="4905462"/>
            <a:ext cx="5318125" cy="181923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7304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3DEEECB5-3C2E-495F-98ED-DD153B3EF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675" y="2565033"/>
            <a:ext cx="3036275" cy="402771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오브젝트에 동영상 연결하기</a:t>
            </a:r>
            <a:r>
              <a:rPr lang="en-US" altLang="ko-KR" dirty="0"/>
              <a:t>(2)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DA9875C-ECED-4B59-963A-F8C61027E151}"/>
              </a:ext>
            </a:extLst>
          </p:cNvPr>
          <p:cNvSpPr/>
          <p:nvPr/>
        </p:nvSpPr>
        <p:spPr>
          <a:xfrm>
            <a:off x="3298824" y="3371735"/>
            <a:ext cx="2797176" cy="457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4E106A4-9DCF-4CAC-A007-2422392E74F6}"/>
              </a:ext>
            </a:extLst>
          </p:cNvPr>
          <p:cNvSpPr/>
          <p:nvPr/>
        </p:nvSpPr>
        <p:spPr>
          <a:xfrm>
            <a:off x="819148" y="2797926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동영상 주소 입력</a:t>
            </a: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99541676-AD37-4FDC-AEAA-D377CCC36828}"/>
              </a:ext>
            </a:extLst>
          </p:cNvPr>
          <p:cNvCxnSpPr>
            <a:cxnSpLocks/>
            <a:stCxn id="28" idx="3"/>
            <a:endCxn id="27" idx="1"/>
          </p:cNvCxnSpPr>
          <p:nvPr/>
        </p:nvCxnSpPr>
        <p:spPr>
          <a:xfrm>
            <a:off x="3000373" y="3081132"/>
            <a:ext cx="298451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오른쪽 화살표 7">
            <a:extLst>
              <a:ext uri="{FF2B5EF4-FFF2-40B4-BE49-F238E27FC236}">
                <a16:creationId xmlns:a16="http://schemas.microsoft.com/office/drawing/2014/main" id="{56729686-5913-4904-A560-655E8F239760}"/>
              </a:ext>
            </a:extLst>
          </p:cNvPr>
          <p:cNvSpPr/>
          <p:nvPr/>
        </p:nvSpPr>
        <p:spPr>
          <a:xfrm rot="18900000">
            <a:off x="6540832" y="524267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95CA6B0-C99F-4583-A57E-D08B937C6B00}"/>
              </a:ext>
            </a:extLst>
          </p:cNvPr>
          <p:cNvSpPr/>
          <p:nvPr/>
        </p:nvSpPr>
        <p:spPr>
          <a:xfrm>
            <a:off x="3298824" y="4171039"/>
            <a:ext cx="2797176" cy="457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74F80887-7AF9-4246-93A3-F6FF71ECDE9B}"/>
              </a:ext>
            </a:extLst>
          </p:cNvPr>
          <p:cNvSpPr/>
          <p:nvPr/>
        </p:nvSpPr>
        <p:spPr>
          <a:xfrm>
            <a:off x="819148" y="3597230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>
                <a:solidFill>
                  <a:schemeClr val="tx1"/>
                </a:solidFill>
              </a:rPr>
              <a:t>작동 거리 입력</a:t>
            </a:r>
            <a:endParaRPr lang="ko-KR" altLang="en-US" sz="2000" spc="-150" dirty="0">
              <a:solidFill>
                <a:schemeClr val="tx1"/>
              </a:solidFill>
            </a:endParaRP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81720E2B-DFF3-4BDE-82BC-1173D84D8255}"/>
              </a:ext>
            </a:extLst>
          </p:cNvPr>
          <p:cNvCxnSpPr>
            <a:cxnSpLocks/>
            <a:stCxn id="26" idx="3"/>
            <a:endCxn id="25" idx="1"/>
          </p:cNvCxnSpPr>
          <p:nvPr/>
        </p:nvCxnSpPr>
        <p:spPr>
          <a:xfrm>
            <a:off x="3000373" y="3880436"/>
            <a:ext cx="298451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7594A75-603F-4316-973A-322BE818ADC9}"/>
              </a:ext>
            </a:extLst>
          </p:cNvPr>
          <p:cNvSpPr/>
          <p:nvPr/>
        </p:nvSpPr>
        <p:spPr>
          <a:xfrm>
            <a:off x="4641850" y="5973615"/>
            <a:ext cx="1454150" cy="58120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83286618-8504-4BCD-B33B-B0C49E916828}"/>
              </a:ext>
            </a:extLst>
          </p:cNvPr>
          <p:cNvSpPr/>
          <p:nvPr/>
        </p:nvSpPr>
        <p:spPr>
          <a:xfrm>
            <a:off x="819148" y="5461751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선택 후 놓기</a:t>
            </a:r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4AF75EA4-9E34-4B8F-8F00-AD35D8235248}"/>
              </a:ext>
            </a:extLst>
          </p:cNvPr>
          <p:cNvCxnSpPr>
            <a:cxnSpLocks/>
            <a:stCxn id="35" idx="3"/>
            <a:endCxn id="33" idx="1"/>
          </p:cNvCxnSpPr>
          <p:nvPr/>
        </p:nvCxnSpPr>
        <p:spPr>
          <a:xfrm>
            <a:off x="3000373" y="5744957"/>
            <a:ext cx="1641477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그림 15">
            <a:extLst>
              <a:ext uri="{FF2B5EF4-FFF2-40B4-BE49-F238E27FC236}">
                <a16:creationId xmlns:a16="http://schemas.microsoft.com/office/drawing/2014/main" id="{D8E41151-33AB-4FA8-987F-AA31EE41D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3502" y="1690688"/>
            <a:ext cx="3905795" cy="3867690"/>
          </a:xfrm>
          <a:prstGeom prst="rect">
            <a:avLst/>
          </a:prstGeom>
        </p:spPr>
      </p:pic>
      <p:sp>
        <p:nvSpPr>
          <p:cNvPr id="37" name="직사각형 36">
            <a:extLst>
              <a:ext uri="{FF2B5EF4-FFF2-40B4-BE49-F238E27FC236}">
                <a16:creationId xmlns:a16="http://schemas.microsoft.com/office/drawing/2014/main" id="{CA4B2923-F1BC-4281-A6CB-57D6E05BD994}"/>
              </a:ext>
            </a:extLst>
          </p:cNvPr>
          <p:cNvSpPr/>
          <p:nvPr/>
        </p:nvSpPr>
        <p:spPr>
          <a:xfrm>
            <a:off x="8026400" y="4399696"/>
            <a:ext cx="1879600" cy="120735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DA271CB-C753-403E-82E9-BE4B922D1D77}"/>
              </a:ext>
            </a:extLst>
          </p:cNvPr>
          <p:cNvSpPr/>
          <p:nvPr/>
        </p:nvSpPr>
        <p:spPr>
          <a:xfrm>
            <a:off x="8864326" y="2364708"/>
            <a:ext cx="1879600" cy="120735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DE225A1-6385-401C-B2CE-11C6CCC3D10A}"/>
              </a:ext>
            </a:extLst>
          </p:cNvPr>
          <p:cNvSpPr/>
          <p:nvPr/>
        </p:nvSpPr>
        <p:spPr>
          <a:xfrm>
            <a:off x="7604781" y="5681919"/>
            <a:ext cx="3421337" cy="910825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TV</a:t>
            </a:r>
            <a:r>
              <a:rPr lang="ko-KR" altLang="en-US" sz="2000" spc="-150" dirty="0">
                <a:solidFill>
                  <a:schemeClr val="tx1"/>
                </a:solidFill>
              </a:rPr>
              <a:t>에 가까이 접근하면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좌측 하단에 영상 팝업</a:t>
            </a:r>
          </a:p>
        </p:txBody>
      </p:sp>
    </p:spTree>
    <p:extLst>
      <p:ext uri="{BB962C8B-B14F-4D97-AF65-F5344CB8AC3E}">
        <p14:creationId xmlns:p14="http://schemas.microsoft.com/office/powerpoint/2010/main" val="234818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665EB5E9-8440-48CD-912B-A5879B716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109" y="2458355"/>
            <a:ext cx="6753863" cy="4090163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오브젝트에 쪽지 연결하기</a:t>
            </a:r>
            <a:r>
              <a:rPr lang="en-US" altLang="ko-KR" dirty="0"/>
              <a:t>(1)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736600" y="2589538"/>
            <a:ext cx="2181225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검색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‘note’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6275024" y="2853005"/>
            <a:ext cx="1863922" cy="10309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4421998" y="2507497"/>
            <a:ext cx="635001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736600" y="372618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오브젝트 선택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01819C2E-477F-42BF-A945-DEBA8EBBFFD5}"/>
              </a:ext>
            </a:extLst>
          </p:cNvPr>
          <p:cNvCxnSpPr>
            <a:cxnSpLocks/>
            <a:stCxn id="18" idx="3"/>
            <a:endCxn id="11" idx="1"/>
          </p:cNvCxnSpPr>
          <p:nvPr/>
        </p:nvCxnSpPr>
        <p:spPr>
          <a:xfrm flipV="1">
            <a:off x="2917825" y="2624972"/>
            <a:ext cx="1504173" cy="405266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5C207F65-F8F6-41D5-9D0D-C10423E0D306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 flipV="1">
            <a:off x="2917825" y="3368492"/>
            <a:ext cx="3357199" cy="640902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14DCD0D-FB7A-4934-92BE-989D15669BB3}"/>
              </a:ext>
            </a:extLst>
          </p:cNvPr>
          <p:cNvSpPr/>
          <p:nvPr/>
        </p:nvSpPr>
        <p:spPr>
          <a:xfrm>
            <a:off x="8235950" y="5181600"/>
            <a:ext cx="1758560" cy="29862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9B0EDA3-C36A-4B19-8600-F9ABA2C9F49F}"/>
              </a:ext>
            </a:extLst>
          </p:cNvPr>
          <p:cNvSpPr/>
          <p:nvPr/>
        </p:nvSpPr>
        <p:spPr>
          <a:xfrm>
            <a:off x="736600" y="4656620"/>
            <a:ext cx="2181225" cy="86152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‘Note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>
                <a:solidFill>
                  <a:schemeClr val="tx1"/>
                </a:solidFill>
              </a:rPr>
              <a:t>object’ </a:t>
            </a:r>
            <a:r>
              <a:rPr lang="ko-KR" altLang="en-US" sz="2000" dirty="0">
                <a:solidFill>
                  <a:schemeClr val="tx1"/>
                </a:solidFill>
              </a:rPr>
              <a:t>선택</a:t>
            </a: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DEC6C498-9D66-42BC-82AD-811225284CEA}"/>
              </a:ext>
            </a:extLst>
          </p:cNvPr>
          <p:cNvCxnSpPr>
            <a:cxnSpLocks/>
            <a:stCxn id="23" idx="3"/>
            <a:endCxn id="22" idx="1"/>
          </p:cNvCxnSpPr>
          <p:nvPr/>
        </p:nvCxnSpPr>
        <p:spPr>
          <a:xfrm>
            <a:off x="2917825" y="5087385"/>
            <a:ext cx="5318125" cy="243527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6169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텍스트, 건물이(가) 표시된 사진&#10;&#10;자동 생성된 설명">
            <a:extLst>
              <a:ext uri="{FF2B5EF4-FFF2-40B4-BE49-F238E27FC236}">
                <a16:creationId xmlns:a16="http://schemas.microsoft.com/office/drawing/2014/main" id="{2F6066C5-E0AA-42AC-8B86-8ECD2FB88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274" y="2283977"/>
            <a:ext cx="4113724" cy="3033136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E924E270-BC71-495B-836B-58687677D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150" y="2539632"/>
            <a:ext cx="3036275" cy="404836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오브젝트에 쪽지 연결하기</a:t>
            </a:r>
            <a:r>
              <a:rPr lang="en-US" altLang="ko-KR" dirty="0"/>
              <a:t>(2)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DA9875C-ECED-4B59-963A-F8C61027E151}"/>
              </a:ext>
            </a:extLst>
          </p:cNvPr>
          <p:cNvSpPr/>
          <p:nvPr/>
        </p:nvSpPr>
        <p:spPr>
          <a:xfrm>
            <a:off x="3298824" y="3371735"/>
            <a:ext cx="2797176" cy="457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4E106A4-9DCF-4CAC-A007-2422392E74F6}"/>
              </a:ext>
            </a:extLst>
          </p:cNvPr>
          <p:cNvSpPr/>
          <p:nvPr/>
        </p:nvSpPr>
        <p:spPr>
          <a:xfrm>
            <a:off x="819148" y="2797926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동영상 주소 입력</a:t>
            </a: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99541676-AD37-4FDC-AEAA-D377CCC36828}"/>
              </a:ext>
            </a:extLst>
          </p:cNvPr>
          <p:cNvCxnSpPr>
            <a:cxnSpLocks/>
            <a:stCxn id="28" idx="3"/>
            <a:endCxn id="27" idx="1"/>
          </p:cNvCxnSpPr>
          <p:nvPr/>
        </p:nvCxnSpPr>
        <p:spPr>
          <a:xfrm>
            <a:off x="3000373" y="3081132"/>
            <a:ext cx="298451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오른쪽 화살표 7">
            <a:extLst>
              <a:ext uri="{FF2B5EF4-FFF2-40B4-BE49-F238E27FC236}">
                <a16:creationId xmlns:a16="http://schemas.microsoft.com/office/drawing/2014/main" id="{56729686-5913-4904-A560-655E8F239760}"/>
              </a:ext>
            </a:extLst>
          </p:cNvPr>
          <p:cNvSpPr/>
          <p:nvPr/>
        </p:nvSpPr>
        <p:spPr>
          <a:xfrm rot="18900000">
            <a:off x="6540832" y="524267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95CA6B0-C99F-4583-A57E-D08B937C6B00}"/>
              </a:ext>
            </a:extLst>
          </p:cNvPr>
          <p:cNvSpPr/>
          <p:nvPr/>
        </p:nvSpPr>
        <p:spPr>
          <a:xfrm>
            <a:off x="3298824" y="4171039"/>
            <a:ext cx="2797176" cy="4573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74F80887-7AF9-4246-93A3-F6FF71ECDE9B}"/>
              </a:ext>
            </a:extLst>
          </p:cNvPr>
          <p:cNvSpPr/>
          <p:nvPr/>
        </p:nvSpPr>
        <p:spPr>
          <a:xfrm>
            <a:off x="819148" y="3597230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>
                <a:solidFill>
                  <a:schemeClr val="tx1"/>
                </a:solidFill>
              </a:rPr>
              <a:t>작동 거리 입력</a:t>
            </a:r>
            <a:endParaRPr lang="ko-KR" altLang="en-US" sz="2000" spc="-150" dirty="0">
              <a:solidFill>
                <a:schemeClr val="tx1"/>
              </a:solidFill>
            </a:endParaRP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81720E2B-DFF3-4BDE-82BC-1173D84D8255}"/>
              </a:ext>
            </a:extLst>
          </p:cNvPr>
          <p:cNvCxnSpPr>
            <a:cxnSpLocks/>
            <a:stCxn id="26" idx="3"/>
            <a:endCxn id="25" idx="1"/>
          </p:cNvCxnSpPr>
          <p:nvPr/>
        </p:nvCxnSpPr>
        <p:spPr>
          <a:xfrm>
            <a:off x="3000373" y="3880436"/>
            <a:ext cx="298451" cy="5192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7594A75-603F-4316-973A-322BE818ADC9}"/>
              </a:ext>
            </a:extLst>
          </p:cNvPr>
          <p:cNvSpPr/>
          <p:nvPr/>
        </p:nvSpPr>
        <p:spPr>
          <a:xfrm>
            <a:off x="4641850" y="5999015"/>
            <a:ext cx="1454150" cy="58120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83286618-8504-4BCD-B33B-B0C49E916828}"/>
              </a:ext>
            </a:extLst>
          </p:cNvPr>
          <p:cNvSpPr/>
          <p:nvPr/>
        </p:nvSpPr>
        <p:spPr>
          <a:xfrm>
            <a:off x="819148" y="5461751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선택 후 놓기</a:t>
            </a:r>
          </a:p>
        </p:txBody>
      </p: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4AF75EA4-9E34-4B8F-8F00-AD35D8235248}"/>
              </a:ext>
            </a:extLst>
          </p:cNvPr>
          <p:cNvCxnSpPr>
            <a:cxnSpLocks/>
            <a:stCxn id="35" idx="3"/>
            <a:endCxn id="33" idx="1"/>
          </p:cNvCxnSpPr>
          <p:nvPr/>
        </p:nvCxnSpPr>
        <p:spPr>
          <a:xfrm>
            <a:off x="3000373" y="5744957"/>
            <a:ext cx="1641477" cy="544661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CA4B2923-F1BC-4281-A6CB-57D6E05BD994}"/>
              </a:ext>
            </a:extLst>
          </p:cNvPr>
          <p:cNvSpPr/>
          <p:nvPr/>
        </p:nvSpPr>
        <p:spPr>
          <a:xfrm>
            <a:off x="7609585" y="3321208"/>
            <a:ext cx="1983669" cy="130714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DA271CB-C753-403E-82E9-BE4B922D1D77}"/>
              </a:ext>
            </a:extLst>
          </p:cNvPr>
          <p:cNvSpPr/>
          <p:nvPr/>
        </p:nvSpPr>
        <p:spPr>
          <a:xfrm>
            <a:off x="10153649" y="2929839"/>
            <a:ext cx="1301397" cy="54188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4E8EE5A-0BB3-4695-8237-8AEB74623490}"/>
              </a:ext>
            </a:extLst>
          </p:cNvPr>
          <p:cNvSpPr/>
          <p:nvPr/>
        </p:nvSpPr>
        <p:spPr>
          <a:xfrm>
            <a:off x="7773885" y="5681919"/>
            <a:ext cx="3421337" cy="910825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‘X’ </a:t>
            </a:r>
            <a:r>
              <a:rPr lang="ko-KR" altLang="en-US" sz="2000" spc="-150" dirty="0">
                <a:solidFill>
                  <a:schemeClr val="tx1"/>
                </a:solidFill>
              </a:rPr>
              <a:t>버튼 눌러서 실행하면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쪽지 열림</a:t>
            </a:r>
          </a:p>
        </p:txBody>
      </p:sp>
    </p:spTree>
    <p:extLst>
      <p:ext uri="{BB962C8B-B14F-4D97-AF65-F5344CB8AC3E}">
        <p14:creationId xmlns:p14="http://schemas.microsoft.com/office/powerpoint/2010/main" val="43298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1603375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컴퓨팅 속도↑ </a:t>
            </a:r>
            <a:r>
              <a:rPr lang="en-US" altLang="ko-KR" dirty="0"/>
              <a:t>+ </a:t>
            </a:r>
            <a:r>
              <a:rPr lang="ko-KR" altLang="en-US" dirty="0"/>
              <a:t>초고속 인터넷 → </a:t>
            </a:r>
            <a:r>
              <a:rPr lang="en-US" altLang="ko-KR" dirty="0"/>
              <a:t>AI </a:t>
            </a:r>
            <a:r>
              <a:rPr lang="ko-KR" altLang="en-US" dirty="0"/>
              <a:t>발전의 가속화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메타버스의 확산 이유는</a:t>
            </a:r>
            <a:r>
              <a:rPr lang="en-US" altLang="ko-KR" dirty="0"/>
              <a:t>?</a:t>
            </a:r>
          </a:p>
          <a:p>
            <a:pPr fontAlgn="base">
              <a:lnSpc>
                <a:spcPct val="150000"/>
              </a:lnSpc>
            </a:pPr>
            <a:endParaRPr lang="en-US" altLang="ko-KR" dirty="0"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5AB4E18A-4124-4A58-AF5E-BAE04E826726}"/>
              </a:ext>
            </a:extLst>
          </p:cNvPr>
          <p:cNvSpPr txBox="1">
            <a:spLocks/>
          </p:cNvSpPr>
          <p:nvPr/>
        </p:nvSpPr>
        <p:spPr>
          <a:xfrm>
            <a:off x="838200" y="3429000"/>
            <a:ext cx="11103142" cy="1603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XR(</a:t>
            </a:r>
            <a:r>
              <a:rPr lang="ko-KR" altLang="en-US" dirty="0"/>
              <a:t>확장 현실</a:t>
            </a:r>
            <a:r>
              <a:rPr lang="en-US" altLang="ko-KR" dirty="0"/>
              <a:t>, </a:t>
            </a:r>
            <a:r>
              <a:rPr lang="ko-KR" altLang="en-US" dirty="0"/>
              <a:t>몰입도 증대</a:t>
            </a:r>
            <a:r>
              <a:rPr lang="en-US" altLang="ko-KR" dirty="0"/>
              <a:t>)+D(Data).N(Network).A(AI).</a:t>
            </a:r>
            <a:r>
              <a:rPr lang="ko-KR" altLang="en-US" dirty="0"/>
              <a:t>의 발달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ko-KR" altLang="en-US" dirty="0"/>
              <a:t> </a:t>
            </a:r>
            <a:r>
              <a:rPr lang="en-US" altLang="ko-KR" dirty="0"/>
              <a:t>- </a:t>
            </a:r>
            <a:r>
              <a:rPr lang="ko-KR" altLang="en-US" dirty="0"/>
              <a:t>코로나</a:t>
            </a:r>
            <a:r>
              <a:rPr lang="en-US" altLang="ko-KR" dirty="0"/>
              <a:t>19</a:t>
            </a:r>
            <a:r>
              <a:rPr lang="ko-KR" altLang="en-US" dirty="0"/>
              <a:t>로 인한 </a:t>
            </a:r>
            <a:r>
              <a:rPr lang="ko-KR" altLang="en-US" dirty="0" err="1"/>
              <a:t>비대면</a:t>
            </a:r>
            <a:r>
              <a:rPr lang="ko-KR" altLang="en-US" dirty="0"/>
              <a:t> 활동의 증가</a:t>
            </a:r>
            <a:endParaRPr lang="en-US" altLang="ko-K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EB224-0D3D-4E0E-A245-E6027DB8BBAF}"/>
              </a:ext>
            </a:extLst>
          </p:cNvPr>
          <p:cNvSpPr txBox="1"/>
          <p:nvPr/>
        </p:nvSpPr>
        <p:spPr>
          <a:xfrm>
            <a:off x="4774223" y="6342017"/>
            <a:ext cx="7167119" cy="373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로그인 메타버스</a:t>
            </a:r>
            <a:r>
              <a:rPr lang="en-US" altLang="ko-KR" sz="1400" dirty="0"/>
              <a:t>_</a:t>
            </a:r>
            <a:r>
              <a:rPr lang="ko-KR" altLang="en-US" sz="1400" dirty="0"/>
              <a:t>소프트웨어 정책연구소</a:t>
            </a:r>
          </a:p>
        </p:txBody>
      </p:sp>
    </p:spTree>
    <p:extLst>
      <p:ext uri="{BB962C8B-B14F-4D97-AF65-F5344CB8AC3E}">
        <p14:creationId xmlns:p14="http://schemas.microsoft.com/office/powerpoint/2010/main" val="73205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 활동 </a:t>
            </a:r>
            <a:r>
              <a:rPr lang="en-US" altLang="ko-KR" dirty="0"/>
              <a:t>Tip!!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9742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오브젝트</a:t>
            </a:r>
            <a:r>
              <a:rPr lang="en-US" altLang="ko-KR" dirty="0"/>
              <a:t> </a:t>
            </a:r>
            <a:r>
              <a:rPr lang="ko-KR" altLang="en-US" dirty="0"/>
              <a:t>추가는 </a:t>
            </a:r>
            <a:r>
              <a:rPr lang="en-US" altLang="ko-KR" dirty="0"/>
              <a:t>‘Mapmaker’</a:t>
            </a:r>
            <a:r>
              <a:rPr lang="ko-KR" altLang="en-US" dirty="0"/>
              <a:t>에서 쉽게 복사하여 사용할 수 있음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구글 드라이브 문서를 추가할 때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URL </a:t>
            </a:r>
            <a:r>
              <a:rPr lang="ko-KR" altLang="en-US" dirty="0"/>
              <a:t>중간의 </a:t>
            </a:r>
            <a:r>
              <a:rPr lang="en-US" altLang="ko-KR" dirty="0"/>
              <a:t>‘view’</a:t>
            </a:r>
            <a:r>
              <a:rPr lang="ko-KR" altLang="en-US" dirty="0"/>
              <a:t>를 </a:t>
            </a:r>
            <a:r>
              <a:rPr lang="en-US" altLang="ko-KR" dirty="0"/>
              <a:t>‘preview’</a:t>
            </a:r>
            <a:r>
              <a:rPr lang="ko-KR" altLang="en-US" dirty="0"/>
              <a:t>로 수정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동영상 파일은 해당 서버 정책에 따라 비공개 처리 될 수 있음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구글 드라이브의 폴더와 유튜브 채널은 웹사이트 연결이 되지 않아 쪽지에 주소를 공유해야 함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881875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텍스트이(가) 표시된 사진&#10;&#10;자동 생성된 설명">
            <a:extLst>
              <a:ext uri="{FF2B5EF4-FFF2-40B4-BE49-F238E27FC236}">
                <a16:creationId xmlns:a16="http://schemas.microsoft.com/office/drawing/2014/main" id="{EAAC845D-B925-4370-B55B-DD54BAA46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572" y="2458355"/>
            <a:ext cx="6703602" cy="406824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글자 삽입하기</a:t>
            </a:r>
            <a:endParaRPr lang="en-US" altLang="ko-KR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736600" y="258953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‘Insert Text’ </a:t>
            </a:r>
            <a:r>
              <a:rPr lang="ko-KR" altLang="en-US" sz="2000" spc="-150" dirty="0">
                <a:solidFill>
                  <a:schemeClr val="tx1"/>
                </a:solidFill>
              </a:rPr>
              <a:t>선택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4526296" y="2995799"/>
            <a:ext cx="3411204" cy="4990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3310748" y="5897256"/>
            <a:ext cx="994552" cy="31304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736600" y="348979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글자 입력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14DCD0D-FB7A-4934-92BE-989D15669BB3}"/>
              </a:ext>
            </a:extLst>
          </p:cNvPr>
          <p:cNvSpPr/>
          <p:nvPr/>
        </p:nvSpPr>
        <p:spPr>
          <a:xfrm>
            <a:off x="8180614" y="3111326"/>
            <a:ext cx="1693636" cy="4990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9B0EDA3-C36A-4B19-8600-F9ABA2C9F49F}"/>
              </a:ext>
            </a:extLst>
          </p:cNvPr>
          <p:cNvSpPr/>
          <p:nvPr/>
        </p:nvSpPr>
        <p:spPr>
          <a:xfrm>
            <a:off x="736600" y="4385000"/>
            <a:ext cx="2181225" cy="566413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글자 크기 입력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BA8ABBA-CFA9-4989-BBD2-0ED6FD7CB36F}"/>
              </a:ext>
            </a:extLst>
          </p:cNvPr>
          <p:cNvSpPr/>
          <p:nvPr/>
        </p:nvSpPr>
        <p:spPr>
          <a:xfrm>
            <a:off x="8180614" y="6053778"/>
            <a:ext cx="1693636" cy="42468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A85F7F5-9AE4-47C8-841E-D25D525FA90D}"/>
              </a:ext>
            </a:extLst>
          </p:cNvPr>
          <p:cNvSpPr/>
          <p:nvPr/>
        </p:nvSpPr>
        <p:spPr>
          <a:xfrm>
            <a:off x="736599" y="5280203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선택 후 놓기</a:t>
            </a: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B2AAEDB2-2DED-47D7-977B-4E83DB894F96}"/>
              </a:ext>
            </a:extLst>
          </p:cNvPr>
          <p:cNvCxnSpPr>
            <a:cxnSpLocks/>
            <a:stCxn id="18" idx="3"/>
            <a:endCxn id="11" idx="0"/>
          </p:cNvCxnSpPr>
          <p:nvPr/>
        </p:nvCxnSpPr>
        <p:spPr>
          <a:xfrm>
            <a:off x="2917825" y="2872744"/>
            <a:ext cx="890199" cy="3024512"/>
          </a:xfrm>
          <a:prstGeom prst="bentConnector2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19C437E3-0B05-42F0-B71F-4960E4779069}"/>
              </a:ext>
            </a:extLst>
          </p:cNvPr>
          <p:cNvCxnSpPr>
            <a:cxnSpLocks/>
            <a:stCxn id="23" idx="3"/>
            <a:endCxn id="22" idx="2"/>
          </p:cNvCxnSpPr>
          <p:nvPr/>
        </p:nvCxnSpPr>
        <p:spPr>
          <a:xfrm flipV="1">
            <a:off x="2917825" y="3610354"/>
            <a:ext cx="6109607" cy="1057853"/>
          </a:xfrm>
          <a:prstGeom prst="bentConnector2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4108BFB9-BE7B-4833-8678-A7B38C8549C0}"/>
              </a:ext>
            </a:extLst>
          </p:cNvPr>
          <p:cNvCxnSpPr>
            <a:cxnSpLocks/>
            <a:stCxn id="13" idx="3"/>
            <a:endCxn id="9" idx="2"/>
          </p:cNvCxnSpPr>
          <p:nvPr/>
        </p:nvCxnSpPr>
        <p:spPr>
          <a:xfrm flipV="1">
            <a:off x="2917825" y="3494827"/>
            <a:ext cx="3314073" cy="278177"/>
          </a:xfrm>
          <a:prstGeom prst="bentConnector2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C8A0AD95-B395-4C91-BE59-6F03AF819FA2}"/>
              </a:ext>
            </a:extLst>
          </p:cNvPr>
          <p:cNvCxnSpPr>
            <a:cxnSpLocks/>
            <a:stCxn id="29" idx="3"/>
            <a:endCxn id="28" idx="0"/>
          </p:cNvCxnSpPr>
          <p:nvPr/>
        </p:nvCxnSpPr>
        <p:spPr>
          <a:xfrm>
            <a:off x="2917824" y="5563409"/>
            <a:ext cx="6109608" cy="490369"/>
          </a:xfrm>
          <a:prstGeom prst="bentConnector2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그림 50" descr="텍스트, 표지판이(가) 표시된 사진&#10;&#10;자동 생성된 설명">
            <a:extLst>
              <a:ext uri="{FF2B5EF4-FFF2-40B4-BE49-F238E27FC236}">
                <a16:creationId xmlns:a16="http://schemas.microsoft.com/office/drawing/2014/main" id="{4212D87E-B6AE-4EC2-8EE8-F44C6A209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5045" y="2917541"/>
            <a:ext cx="1752845" cy="2033872"/>
          </a:xfrm>
          <a:prstGeom prst="rect">
            <a:avLst/>
          </a:prstGeom>
        </p:spPr>
      </p:pic>
      <p:sp>
        <p:nvSpPr>
          <p:cNvPr id="52" name="오른쪽 화살표 7">
            <a:extLst>
              <a:ext uri="{FF2B5EF4-FFF2-40B4-BE49-F238E27FC236}">
                <a16:creationId xmlns:a16="http://schemas.microsoft.com/office/drawing/2014/main" id="{585B5489-CDC8-443E-9533-D9E2308DBB99}"/>
              </a:ext>
            </a:extLst>
          </p:cNvPr>
          <p:cNvSpPr/>
          <p:nvPr/>
        </p:nvSpPr>
        <p:spPr>
          <a:xfrm rot="18900000">
            <a:off x="10141746" y="5123963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84F92FB-4E2F-4BE6-9D19-1C9F3745C6AE}"/>
              </a:ext>
            </a:extLst>
          </p:cNvPr>
          <p:cNvSpPr/>
          <p:nvPr/>
        </p:nvSpPr>
        <p:spPr>
          <a:xfrm>
            <a:off x="10182288" y="2995799"/>
            <a:ext cx="1602181" cy="41879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220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>
            <a:extLst>
              <a:ext uri="{FF2B5EF4-FFF2-40B4-BE49-F238E27FC236}">
                <a16:creationId xmlns:a16="http://schemas.microsoft.com/office/drawing/2014/main" id="{0C72BE9C-2855-4784-8485-C1A23F5A2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9772" y="2914840"/>
            <a:ext cx="1777374" cy="2036574"/>
          </a:xfrm>
          <a:prstGeom prst="rect">
            <a:avLst/>
          </a:prstGeom>
        </p:spPr>
      </p:pic>
      <p:pic>
        <p:nvPicPr>
          <p:cNvPr id="24" name="그림 23" descr="텍스트, 스크린샷, 모니터이(가) 표시된 사진&#10;&#10;자동 생성된 설명">
            <a:extLst>
              <a:ext uri="{FF2B5EF4-FFF2-40B4-BE49-F238E27FC236}">
                <a16:creationId xmlns:a16="http://schemas.microsoft.com/office/drawing/2014/main" id="{E748AD6B-01CB-4B6E-A7BE-AC44EB9DD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571" y="2458355"/>
            <a:ext cx="6691758" cy="406824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이미지 삽입하기</a:t>
            </a:r>
            <a:endParaRPr lang="en-US" altLang="ko-KR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0BA8A7-A4CD-4502-8FED-C21EA8860360}"/>
              </a:ext>
            </a:extLst>
          </p:cNvPr>
          <p:cNvSpPr/>
          <p:nvPr/>
        </p:nvSpPr>
        <p:spPr>
          <a:xfrm>
            <a:off x="736600" y="258953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spc="-150" dirty="0">
                <a:solidFill>
                  <a:schemeClr val="tx1"/>
                </a:solidFill>
              </a:rPr>
              <a:t>‘Upload New’ </a:t>
            </a:r>
            <a:r>
              <a:rPr lang="ko-KR" altLang="en-US" sz="2000" spc="-150" dirty="0">
                <a:solidFill>
                  <a:schemeClr val="tx1"/>
                </a:solidFill>
              </a:rPr>
              <a:t>선택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5537518" y="3889766"/>
            <a:ext cx="1317458" cy="4990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6364C1B-2F87-4579-9939-F05C6B396AA4}"/>
              </a:ext>
            </a:extLst>
          </p:cNvPr>
          <p:cNvSpPr/>
          <p:nvPr/>
        </p:nvSpPr>
        <p:spPr>
          <a:xfrm>
            <a:off x="3285348" y="6062356"/>
            <a:ext cx="994552" cy="31304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736600" y="3489798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이미지 삽입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BA8ABBA-CFA9-4989-BBD2-0ED6FD7CB36F}"/>
              </a:ext>
            </a:extLst>
          </p:cNvPr>
          <p:cNvSpPr/>
          <p:nvPr/>
        </p:nvSpPr>
        <p:spPr>
          <a:xfrm>
            <a:off x="8180614" y="6053778"/>
            <a:ext cx="1693636" cy="42468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A85F7F5-9AE4-47C8-841E-D25D525FA90D}"/>
              </a:ext>
            </a:extLst>
          </p:cNvPr>
          <p:cNvSpPr/>
          <p:nvPr/>
        </p:nvSpPr>
        <p:spPr>
          <a:xfrm>
            <a:off x="736599" y="5280203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선택 후 놓기</a:t>
            </a: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B2AAEDB2-2DED-47D7-977B-4E83DB894F96}"/>
              </a:ext>
            </a:extLst>
          </p:cNvPr>
          <p:cNvCxnSpPr>
            <a:cxnSpLocks/>
            <a:stCxn id="18" idx="3"/>
            <a:endCxn id="11" idx="0"/>
          </p:cNvCxnSpPr>
          <p:nvPr/>
        </p:nvCxnSpPr>
        <p:spPr>
          <a:xfrm>
            <a:off x="2917825" y="2872744"/>
            <a:ext cx="864799" cy="3189612"/>
          </a:xfrm>
          <a:prstGeom prst="bentConnector2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4108BFB9-BE7B-4833-8678-A7B38C8549C0}"/>
              </a:ext>
            </a:extLst>
          </p:cNvPr>
          <p:cNvCxnSpPr>
            <a:cxnSpLocks/>
            <a:stCxn id="13" idx="3"/>
            <a:endCxn id="9" idx="2"/>
          </p:cNvCxnSpPr>
          <p:nvPr/>
        </p:nvCxnSpPr>
        <p:spPr>
          <a:xfrm>
            <a:off x="2917825" y="3773004"/>
            <a:ext cx="3278422" cy="615790"/>
          </a:xfrm>
          <a:prstGeom prst="bentConnector4">
            <a:avLst>
              <a:gd name="adj1" fmla="val 39954"/>
              <a:gd name="adj2" fmla="val 137123"/>
            </a:avLst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C8A0AD95-B395-4C91-BE59-6F03AF819FA2}"/>
              </a:ext>
            </a:extLst>
          </p:cNvPr>
          <p:cNvCxnSpPr>
            <a:cxnSpLocks/>
            <a:stCxn id="29" idx="3"/>
            <a:endCxn id="28" idx="0"/>
          </p:cNvCxnSpPr>
          <p:nvPr/>
        </p:nvCxnSpPr>
        <p:spPr>
          <a:xfrm>
            <a:off x="2917824" y="5563409"/>
            <a:ext cx="6109608" cy="490369"/>
          </a:xfrm>
          <a:prstGeom prst="bentConnector2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오른쪽 화살표 7">
            <a:extLst>
              <a:ext uri="{FF2B5EF4-FFF2-40B4-BE49-F238E27FC236}">
                <a16:creationId xmlns:a16="http://schemas.microsoft.com/office/drawing/2014/main" id="{585B5489-CDC8-443E-9533-D9E2308DBB99}"/>
              </a:ext>
            </a:extLst>
          </p:cNvPr>
          <p:cNvSpPr/>
          <p:nvPr/>
        </p:nvSpPr>
        <p:spPr>
          <a:xfrm rot="18900000">
            <a:off x="10141746" y="5123963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84F92FB-4E2F-4BE6-9D19-1C9F3745C6AE}"/>
              </a:ext>
            </a:extLst>
          </p:cNvPr>
          <p:cNvSpPr/>
          <p:nvPr/>
        </p:nvSpPr>
        <p:spPr>
          <a:xfrm>
            <a:off x="10245075" y="3043281"/>
            <a:ext cx="1231356" cy="38571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7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오브젝트 추가 활동 </a:t>
            </a:r>
            <a:r>
              <a:rPr lang="en-US" altLang="ko-KR" dirty="0"/>
              <a:t>Tip!!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9742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글자를 입력할 때 폰트는 수정할 수 없음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spc="-150" dirty="0" err="1"/>
              <a:t>미리캔버스</a:t>
            </a:r>
            <a:r>
              <a:rPr lang="en-US" altLang="ko-KR" spc="-150" dirty="0"/>
              <a:t>/</a:t>
            </a:r>
            <a:r>
              <a:rPr lang="ko-KR" altLang="en-US" spc="-150" dirty="0"/>
              <a:t>파워포인트 등을 활용하여 글자를 이미지로 변환하여 삽입</a:t>
            </a:r>
            <a:endParaRPr lang="en-US" altLang="ko-KR" spc="-150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이미지를 입력할 때는 타일 </a:t>
            </a:r>
            <a:r>
              <a:rPr lang="en-US" altLang="ko-KR" dirty="0"/>
              <a:t>1</a:t>
            </a:r>
            <a:r>
              <a:rPr lang="ko-KR" altLang="en-US" dirty="0"/>
              <a:t>개의 크기</a:t>
            </a:r>
            <a:r>
              <a:rPr lang="en-US" altLang="ko-KR" dirty="0"/>
              <a:t>(32*32px)</a:t>
            </a:r>
            <a:r>
              <a:rPr lang="ko-KR" altLang="en-US" dirty="0"/>
              <a:t>를 고려하여 제작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 err="1"/>
              <a:t>미리캔버스에서</a:t>
            </a:r>
            <a:r>
              <a:rPr lang="ko-KR" altLang="en-US" dirty="0"/>
              <a:t> 이미지 제작 시 이미지 크기 지정 가능</a:t>
            </a:r>
            <a:endParaRPr lang="en-US" altLang="ko-KR" dirty="0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E6AD3390-190F-4272-A429-504970941F49}"/>
              </a:ext>
            </a:extLst>
          </p:cNvPr>
          <p:cNvGrpSpPr/>
          <p:nvPr/>
        </p:nvGrpSpPr>
        <p:grpSpPr>
          <a:xfrm>
            <a:off x="2958627" y="4891448"/>
            <a:ext cx="4312124" cy="1645878"/>
            <a:chOff x="2958627" y="4891448"/>
            <a:chExt cx="4312124" cy="1645878"/>
          </a:xfrm>
        </p:grpSpPr>
        <p:pic>
          <p:nvPicPr>
            <p:cNvPr id="5" name="그림 4" descr="텍스트이(가) 표시된 사진&#10;&#10;자동 생성된 설명">
              <a:extLst>
                <a:ext uri="{FF2B5EF4-FFF2-40B4-BE49-F238E27FC236}">
                  <a16:creationId xmlns:a16="http://schemas.microsoft.com/office/drawing/2014/main" id="{EFBB9CCA-92FA-4B77-9CFF-04E0E799F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7897"/>
            <a:stretch/>
          </p:blipFill>
          <p:spPr>
            <a:xfrm>
              <a:off x="2958627" y="4891448"/>
              <a:ext cx="4312124" cy="1645878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8DD4FEF0-E517-4534-AF28-01DF1774B033}"/>
                </a:ext>
              </a:extLst>
            </p:cNvPr>
            <p:cNvSpPr/>
            <p:nvPr/>
          </p:nvSpPr>
          <p:spPr>
            <a:xfrm>
              <a:off x="3905568" y="4891448"/>
              <a:ext cx="761682" cy="252052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F3C5DE58-753F-4205-A62D-9BA17E7AC2D1}"/>
                </a:ext>
              </a:extLst>
            </p:cNvPr>
            <p:cNvSpPr/>
            <p:nvPr/>
          </p:nvSpPr>
          <p:spPr>
            <a:xfrm>
              <a:off x="4419918" y="5532798"/>
              <a:ext cx="1618932" cy="252052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50183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5. </a:t>
            </a:r>
            <a:r>
              <a:rPr lang="ko-KR" altLang="en-US" dirty="0"/>
              <a:t>공간 수정하기</a:t>
            </a:r>
            <a:r>
              <a:rPr lang="en-US" altLang="ko-KR"/>
              <a:t>2</a:t>
            </a:r>
            <a:br>
              <a:rPr lang="en-US" altLang="ko-KR" dirty="0"/>
            </a:br>
            <a:r>
              <a:rPr lang="en-US" altLang="ko-KR" sz="4800" dirty="0"/>
              <a:t>- </a:t>
            </a:r>
            <a:r>
              <a:rPr lang="ko-KR" altLang="en-US" sz="4800" dirty="0"/>
              <a:t>타일</a:t>
            </a:r>
            <a:r>
              <a:rPr lang="en-US" altLang="ko-KR" sz="4800" dirty="0"/>
              <a:t>/</a:t>
            </a:r>
            <a:r>
              <a:rPr lang="ko-KR" altLang="en-US" sz="4800" dirty="0"/>
              <a:t>벽</a:t>
            </a:r>
            <a:r>
              <a:rPr lang="en-US" altLang="ko-KR" sz="4800" dirty="0"/>
              <a:t>/</a:t>
            </a:r>
            <a:r>
              <a:rPr lang="ko-KR" altLang="en-US" sz="4800" dirty="0"/>
              <a:t>바닥 </a:t>
            </a:r>
            <a:r>
              <a:rPr lang="en-US" altLang="ko-KR" sz="4800" dirty="0"/>
              <a:t>-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59628869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실내이(가) 표시된 사진&#10;&#10;자동 생성된 설명">
            <a:extLst>
              <a:ext uri="{FF2B5EF4-FFF2-40B4-BE49-F238E27FC236}">
                <a16:creationId xmlns:a16="http://schemas.microsoft.com/office/drawing/2014/main" id="{59D5B31B-C29E-446F-BCAD-38F4CC63A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50" y="2589538"/>
            <a:ext cx="7721600" cy="405384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Mapmaker </a:t>
            </a:r>
            <a:r>
              <a:rPr lang="ko-KR" altLang="en-US" dirty="0"/>
              <a:t>활용하기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Build </a:t>
            </a:r>
            <a:r>
              <a:rPr lang="ko-KR" altLang="en-US" dirty="0"/>
              <a:t>→ </a:t>
            </a:r>
            <a:r>
              <a:rPr lang="en-US" altLang="ko-KR" dirty="0"/>
              <a:t>Edit in Mapmaker: </a:t>
            </a:r>
            <a:r>
              <a:rPr lang="ko-KR" altLang="en-US" dirty="0"/>
              <a:t>오브젝트</a:t>
            </a:r>
            <a:r>
              <a:rPr lang="en-US" altLang="ko-KR" dirty="0"/>
              <a:t>/</a:t>
            </a:r>
            <a:r>
              <a:rPr lang="ko-KR" altLang="en-US" dirty="0"/>
              <a:t>타일</a:t>
            </a:r>
            <a:r>
              <a:rPr lang="en-US" altLang="ko-KR" dirty="0"/>
              <a:t>/</a:t>
            </a:r>
            <a:r>
              <a:rPr lang="ko-KR" altLang="en-US" dirty="0"/>
              <a:t>벽</a:t>
            </a:r>
            <a:r>
              <a:rPr lang="en-US" altLang="ko-KR" dirty="0"/>
              <a:t>/</a:t>
            </a:r>
            <a:r>
              <a:rPr lang="ko-KR" altLang="en-US" dirty="0"/>
              <a:t>바닥 수정</a:t>
            </a:r>
            <a:endParaRPr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3041651" y="5478283"/>
            <a:ext cx="285750" cy="31291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3289300" y="3752850"/>
            <a:ext cx="933257" cy="2349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18D5563-F2F8-4567-A469-D59D16411746}"/>
              </a:ext>
            </a:extLst>
          </p:cNvPr>
          <p:cNvSpPr/>
          <p:nvPr/>
        </p:nvSpPr>
        <p:spPr>
          <a:xfrm>
            <a:off x="1406333" y="2547600"/>
            <a:ext cx="1511492" cy="881400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Mapmaker</a:t>
            </a:r>
            <a:r>
              <a:rPr lang="ko-KR" altLang="en-US" sz="2000" dirty="0">
                <a:solidFill>
                  <a:schemeClr val="tx1"/>
                </a:solidFill>
              </a:rPr>
              <a:t> 선택</a:t>
            </a:r>
          </a:p>
        </p:txBody>
      </p: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5C207F65-F8F6-41D5-9D0D-C10423E0D306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2917825" y="2988300"/>
            <a:ext cx="371475" cy="882025"/>
          </a:xfrm>
          <a:prstGeom prst="line">
            <a:avLst/>
          </a:prstGeom>
          <a:ln w="28575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 descr="텍스트, 스크린샷이(가) 표시된 사진&#10;&#10;자동 생성된 설명">
            <a:extLst>
              <a:ext uri="{FF2B5EF4-FFF2-40B4-BE49-F238E27FC236}">
                <a16:creationId xmlns:a16="http://schemas.microsoft.com/office/drawing/2014/main" id="{80D4E3DD-ADAB-433F-997B-AB4B97571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2"/>
          <a:stretch/>
        </p:blipFill>
        <p:spPr>
          <a:xfrm>
            <a:off x="4886089" y="3059645"/>
            <a:ext cx="6534692" cy="3433230"/>
          </a:xfrm>
          <a:prstGeom prst="rect">
            <a:avLst/>
          </a:prstGeom>
        </p:spPr>
      </p:pic>
      <p:sp>
        <p:nvSpPr>
          <p:cNvPr id="10" name="오른쪽 화살표 7">
            <a:extLst>
              <a:ext uri="{FF2B5EF4-FFF2-40B4-BE49-F238E27FC236}">
                <a16:creationId xmlns:a16="http://schemas.microsoft.com/office/drawing/2014/main" id="{1E336F88-708F-4C19-BDFE-34390980ED99}"/>
              </a:ext>
            </a:extLst>
          </p:cNvPr>
          <p:cNvSpPr/>
          <p:nvPr/>
        </p:nvSpPr>
        <p:spPr>
          <a:xfrm>
            <a:off x="4216557" y="3314698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58060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C8EA2D95-45AC-4CA0-BD22-D5A61EEBE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233" y="2123562"/>
            <a:ext cx="5077534" cy="36676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Mapmaker </a:t>
            </a:r>
            <a:r>
              <a:rPr lang="ko-KR" altLang="en-US" dirty="0"/>
              <a:t>메뉴 살펴보기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B3A41B1-CD0D-4CD7-B669-5556677102B8}"/>
              </a:ext>
            </a:extLst>
          </p:cNvPr>
          <p:cNvSpPr/>
          <p:nvPr/>
        </p:nvSpPr>
        <p:spPr>
          <a:xfrm>
            <a:off x="3976720" y="2092915"/>
            <a:ext cx="3590094" cy="4693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C1C9372-9CB7-40DB-B049-C96F49C37054}"/>
              </a:ext>
            </a:extLst>
          </p:cNvPr>
          <p:cNvSpPr/>
          <p:nvPr/>
        </p:nvSpPr>
        <p:spPr>
          <a:xfrm>
            <a:off x="3557233" y="2562289"/>
            <a:ext cx="419487" cy="291599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5E3D2BA-13BB-4CF5-B4C6-114FED69A951}"/>
              </a:ext>
            </a:extLst>
          </p:cNvPr>
          <p:cNvSpPr/>
          <p:nvPr/>
        </p:nvSpPr>
        <p:spPr>
          <a:xfrm>
            <a:off x="355941" y="2586837"/>
            <a:ext cx="3093004" cy="291599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/>
            <a:r>
              <a:rPr lang="en-US" altLang="ko-KR" sz="2000" dirty="0">
                <a:solidFill>
                  <a:schemeClr val="tx1"/>
                </a:solidFill>
              </a:rPr>
              <a:t>Select: </a:t>
            </a:r>
            <a:r>
              <a:rPr lang="ko-KR" altLang="en-US" sz="2000" dirty="0">
                <a:solidFill>
                  <a:schemeClr val="tx1"/>
                </a:solidFill>
              </a:rPr>
              <a:t>오브젝트 선택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000" dirty="0">
                <a:solidFill>
                  <a:schemeClr val="tx1"/>
                </a:solidFill>
              </a:rPr>
              <a:t>Stamp: </a:t>
            </a:r>
            <a:r>
              <a:rPr lang="ko-KR" altLang="en-US" sz="2000" spc="-150" dirty="0">
                <a:solidFill>
                  <a:schemeClr val="tx1"/>
                </a:solidFill>
              </a:rPr>
              <a:t>오브젝트</a:t>
            </a:r>
            <a:r>
              <a:rPr lang="en-US" altLang="ko-KR" sz="2000" spc="-150" dirty="0">
                <a:solidFill>
                  <a:schemeClr val="tx1"/>
                </a:solidFill>
              </a:rPr>
              <a:t>/</a:t>
            </a:r>
            <a:r>
              <a:rPr lang="ko-KR" altLang="en-US" sz="2000" spc="-150" dirty="0">
                <a:solidFill>
                  <a:schemeClr val="tx1"/>
                </a:solidFill>
              </a:rPr>
              <a:t>타일 놓기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algn="just"/>
            <a:r>
              <a:rPr lang="en-US" altLang="ko-KR" sz="2000" dirty="0">
                <a:solidFill>
                  <a:schemeClr val="tx1"/>
                </a:solidFill>
              </a:rPr>
              <a:t>Eraser: </a:t>
            </a:r>
            <a:r>
              <a:rPr lang="ko-KR" altLang="en-US" sz="2000" dirty="0">
                <a:solidFill>
                  <a:schemeClr val="tx1"/>
                </a:solidFill>
              </a:rPr>
              <a:t>지우기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000" dirty="0">
                <a:solidFill>
                  <a:schemeClr val="tx1"/>
                </a:solidFill>
              </a:rPr>
              <a:t>Hand: </a:t>
            </a:r>
            <a:r>
              <a:rPr lang="ko-KR" altLang="en-US" sz="2000" dirty="0">
                <a:solidFill>
                  <a:schemeClr val="tx1"/>
                </a:solidFill>
              </a:rPr>
              <a:t>화면 움직이기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/>
            <a:endParaRPr lang="en-US" altLang="ko-KR" sz="20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000" dirty="0">
                <a:solidFill>
                  <a:schemeClr val="tx1"/>
                </a:solidFill>
              </a:rPr>
              <a:t>Zoom in / out:</a:t>
            </a:r>
          </a:p>
          <a:p>
            <a:pPr algn="just"/>
            <a:r>
              <a:rPr lang="ko-KR" altLang="en-US" sz="2000" dirty="0">
                <a:solidFill>
                  <a:schemeClr val="tx1"/>
                </a:solidFill>
              </a:rPr>
              <a:t>화면 확대 및 축소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000" dirty="0">
                <a:solidFill>
                  <a:schemeClr val="tx1"/>
                </a:solidFill>
              </a:rPr>
              <a:t>Undo / Redo:</a:t>
            </a:r>
          </a:p>
          <a:p>
            <a:pPr algn="just"/>
            <a:r>
              <a:rPr lang="ko-KR" altLang="en-US" sz="2000" dirty="0">
                <a:solidFill>
                  <a:schemeClr val="tx1"/>
                </a:solidFill>
              </a:rPr>
              <a:t>실행 취소 </a:t>
            </a:r>
            <a:r>
              <a:rPr lang="en-US" altLang="ko-KR" sz="2000" dirty="0">
                <a:solidFill>
                  <a:schemeClr val="tx1"/>
                </a:solidFill>
              </a:rPr>
              <a:t>/ </a:t>
            </a:r>
            <a:r>
              <a:rPr lang="ko-KR" altLang="en-US" sz="2000" dirty="0">
                <a:solidFill>
                  <a:schemeClr val="tx1"/>
                </a:solidFill>
              </a:rPr>
              <a:t>재실행하기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8743055" y="2586837"/>
            <a:ext cx="3093004" cy="2915994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Objects: </a:t>
            </a:r>
            <a:r>
              <a:rPr lang="ko-KR" altLang="en-US" sz="2000" dirty="0">
                <a:solidFill>
                  <a:schemeClr val="tx1"/>
                </a:solidFill>
              </a:rPr>
              <a:t>오브젝트 모드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Tile Effects: </a:t>
            </a:r>
            <a:r>
              <a:rPr lang="ko-KR" altLang="en-US" sz="2000" dirty="0">
                <a:solidFill>
                  <a:schemeClr val="tx1"/>
                </a:solidFill>
              </a:rPr>
              <a:t>타일 모드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Wall &amp; Floors: </a:t>
            </a:r>
            <a:r>
              <a:rPr lang="ko-KR" altLang="en-US" sz="2000" dirty="0">
                <a:solidFill>
                  <a:schemeClr val="tx1"/>
                </a:solidFill>
              </a:rPr>
              <a:t>벽</a:t>
            </a:r>
            <a:r>
              <a:rPr lang="en-US" altLang="ko-KR" sz="2000" dirty="0">
                <a:solidFill>
                  <a:schemeClr val="tx1"/>
                </a:solidFill>
              </a:rPr>
              <a:t>/</a:t>
            </a:r>
            <a:r>
              <a:rPr lang="ko-KR" altLang="en-US" sz="2000" dirty="0">
                <a:solidFill>
                  <a:schemeClr val="tx1"/>
                </a:solidFill>
              </a:rPr>
              <a:t>바닥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* </a:t>
            </a:r>
            <a:r>
              <a:rPr lang="ko-KR" altLang="en-US" sz="2000" dirty="0">
                <a:solidFill>
                  <a:schemeClr val="tx1"/>
                </a:solidFill>
              </a:rPr>
              <a:t>벽과 바닥 수정은 베타버전으로 불안정함</a:t>
            </a:r>
          </a:p>
        </p:txBody>
      </p:sp>
    </p:spTree>
    <p:extLst>
      <p:ext uri="{BB962C8B-B14F-4D97-AF65-F5344CB8AC3E}">
        <p14:creationId xmlns:p14="http://schemas.microsoft.com/office/powerpoint/2010/main" val="1057289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D26D65D-296C-4021-B3F8-B87D40C08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9742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타일</a:t>
            </a:r>
            <a:r>
              <a:rPr lang="en-US" altLang="ko-KR" dirty="0"/>
              <a:t>(Tile)</a:t>
            </a:r>
            <a:r>
              <a:rPr lang="ko-KR" altLang="en-US" dirty="0"/>
              <a:t>의 의미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 err="1"/>
              <a:t>개더</a:t>
            </a:r>
            <a:r>
              <a:rPr lang="ko-KR" altLang="en-US" dirty="0"/>
              <a:t> 공간을 구성하는 사각형 모양의 격자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방향키를 한 번 누르면 한 칸의 타일을 이동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모든 타일의 크기는 </a:t>
            </a:r>
            <a:r>
              <a:rPr lang="en-US" altLang="ko-KR" dirty="0"/>
              <a:t>32 * 32 </a:t>
            </a:r>
            <a:r>
              <a:rPr lang="ko-KR" altLang="en-US" dirty="0"/>
              <a:t>픽셀</a:t>
            </a:r>
            <a:endParaRPr lang="en-US" altLang="ko-KR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F84454C-A1DE-4D02-A81E-307CAF64F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251" y="2859802"/>
            <a:ext cx="3352116" cy="363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548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4461536" y="2327110"/>
            <a:ext cx="7374523" cy="4147336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Impassable: </a:t>
            </a:r>
            <a:r>
              <a:rPr lang="ko-KR" altLang="en-US" sz="2000" dirty="0">
                <a:solidFill>
                  <a:schemeClr val="tx1"/>
                </a:solidFill>
              </a:rPr>
              <a:t>사람이 지나다닐 수 없는 구역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벽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오브젝트 등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Spawn: </a:t>
            </a:r>
            <a:r>
              <a:rPr lang="ko-KR" altLang="en-US" sz="2000" dirty="0">
                <a:solidFill>
                  <a:schemeClr val="tx1"/>
                </a:solidFill>
              </a:rPr>
              <a:t>참가자가 어떤 공간에 입장했을 때 시작하는 위치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3. Portal: </a:t>
            </a:r>
            <a:r>
              <a:rPr lang="ko-KR" altLang="en-US" sz="2000" dirty="0">
                <a:solidFill>
                  <a:schemeClr val="tx1"/>
                </a:solidFill>
              </a:rPr>
              <a:t>다른 방이나 공간으로 이동할 수 있는 연결 통로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4. Private Area: </a:t>
            </a:r>
            <a:r>
              <a:rPr lang="ko-KR" altLang="en-US" sz="2000" dirty="0">
                <a:solidFill>
                  <a:schemeClr val="tx1"/>
                </a:solidFill>
              </a:rPr>
              <a:t>같은 </a:t>
            </a:r>
            <a:r>
              <a:rPr lang="en-US" altLang="ko-KR" sz="2000" dirty="0">
                <a:solidFill>
                  <a:schemeClr val="tx1"/>
                </a:solidFill>
              </a:rPr>
              <a:t>ID </a:t>
            </a:r>
            <a:r>
              <a:rPr lang="ko-KR" altLang="en-US" sz="2000" dirty="0">
                <a:solidFill>
                  <a:schemeClr val="tx1"/>
                </a:solidFill>
              </a:rPr>
              <a:t>위에 있는 참가자들만 의사소통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- Private Area</a:t>
            </a:r>
            <a:r>
              <a:rPr lang="ko-KR" altLang="en-US" sz="2000" dirty="0">
                <a:solidFill>
                  <a:schemeClr val="tx1"/>
                </a:solidFill>
              </a:rPr>
              <a:t>에 입장하면 주변이 </a:t>
            </a:r>
            <a:r>
              <a:rPr lang="ko-KR" altLang="en-US" sz="2000" dirty="0" err="1">
                <a:solidFill>
                  <a:schemeClr val="tx1"/>
                </a:solidFill>
              </a:rPr>
              <a:t>어두워짐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- Private Area</a:t>
            </a:r>
            <a:r>
              <a:rPr lang="ko-KR" altLang="en-US" sz="2000" dirty="0">
                <a:solidFill>
                  <a:schemeClr val="tx1"/>
                </a:solidFill>
              </a:rPr>
              <a:t>별로 </a:t>
            </a:r>
            <a:r>
              <a:rPr lang="en-US" altLang="ko-KR" sz="2000" dirty="0">
                <a:solidFill>
                  <a:schemeClr val="tx1"/>
                </a:solidFill>
              </a:rPr>
              <a:t>ID</a:t>
            </a:r>
            <a:r>
              <a:rPr lang="ko-KR" altLang="en-US" sz="2000" dirty="0">
                <a:solidFill>
                  <a:schemeClr val="tx1"/>
                </a:solidFill>
              </a:rPr>
              <a:t>를 지정하면 같은 </a:t>
            </a:r>
            <a:r>
              <a:rPr lang="en-US" altLang="ko-KR" sz="2000" dirty="0">
                <a:solidFill>
                  <a:schemeClr val="tx1"/>
                </a:solidFill>
              </a:rPr>
              <a:t>ID </a:t>
            </a:r>
            <a:r>
              <a:rPr lang="ko-KR" altLang="en-US" sz="2000" dirty="0">
                <a:solidFill>
                  <a:schemeClr val="tx1"/>
                </a:solidFill>
              </a:rPr>
              <a:t>위의 타일에 있는 참가자는 떨어져 있어도 의사소통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5. </a:t>
            </a:r>
            <a:r>
              <a:rPr lang="en-US" altLang="ko-KR" sz="2000" spc="-150" dirty="0">
                <a:solidFill>
                  <a:schemeClr val="tx1"/>
                </a:solidFill>
              </a:rPr>
              <a:t>Spotlight: </a:t>
            </a:r>
            <a:r>
              <a:rPr lang="ko-KR" altLang="en-US" sz="2000" spc="-150" dirty="0">
                <a:solidFill>
                  <a:schemeClr val="tx1"/>
                </a:solidFill>
              </a:rPr>
              <a:t>같은 공간에 있는 모든 참가자에게 방송을 할 수 있음</a:t>
            </a:r>
            <a:endParaRPr lang="en-US" altLang="ko-KR" sz="2000" spc="-15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ko-KR" altLang="en-US" sz="2000" spc="-150" dirty="0">
                <a:solidFill>
                  <a:schemeClr val="tx1"/>
                </a:solidFill>
              </a:rPr>
              <a:t> </a:t>
            </a:r>
            <a:r>
              <a:rPr lang="en-US" altLang="ko-KR" sz="2000" spc="-150" dirty="0">
                <a:solidFill>
                  <a:schemeClr val="tx1"/>
                </a:solidFill>
              </a:rPr>
              <a:t>- </a:t>
            </a:r>
            <a:r>
              <a:rPr lang="en-US" altLang="ko-KR" sz="2000" dirty="0">
                <a:solidFill>
                  <a:schemeClr val="tx1"/>
                </a:solidFill>
              </a:rPr>
              <a:t>Spotlight </a:t>
            </a:r>
            <a:r>
              <a:rPr lang="ko-KR" altLang="en-US" sz="2000" dirty="0">
                <a:solidFill>
                  <a:schemeClr val="tx1"/>
                </a:solidFill>
              </a:rPr>
              <a:t>위에 있으면 참가자 이름이 주황색으로 변함</a:t>
            </a:r>
          </a:p>
        </p:txBody>
      </p:sp>
      <p:pic>
        <p:nvPicPr>
          <p:cNvPr id="4" name="그림 3" descr="텍스트, 전자기기, 검은색, 스크린샷이(가) 표시된 사진&#10;&#10;자동 생성된 설명">
            <a:extLst>
              <a:ext uri="{FF2B5EF4-FFF2-40B4-BE49-F238E27FC236}">
                <a16:creationId xmlns:a16="http://schemas.microsoft.com/office/drawing/2014/main" id="{1098449B-8646-437A-AC8B-FF625AD74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84" y="1690444"/>
            <a:ext cx="3298470" cy="479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53844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4BBE1935-921D-427E-B2A2-BB0CF2A6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2733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Impassable </a:t>
            </a:r>
            <a:r>
              <a:rPr lang="ko-KR" altLang="en-US" dirty="0"/>
              <a:t>타일</a:t>
            </a:r>
            <a:r>
              <a:rPr lang="en-US" altLang="ko-KR" dirty="0"/>
              <a:t>(</a:t>
            </a:r>
            <a:r>
              <a:rPr lang="ko-KR" altLang="en-US" dirty="0">
                <a:solidFill>
                  <a:srgbClr val="AB3030"/>
                </a:solidFill>
              </a:rPr>
              <a:t>다홍색</a:t>
            </a:r>
            <a:r>
              <a:rPr lang="en-US" altLang="ko-KR" dirty="0"/>
              <a:t>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7652730" y="2552955"/>
            <a:ext cx="4183329" cy="345668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참가자가 지나다니지 못하도록 벽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오브젝트 위에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고스트</a:t>
            </a:r>
            <a:r>
              <a:rPr lang="en-US" altLang="ko-KR" sz="2000" dirty="0">
                <a:solidFill>
                  <a:schemeClr val="tx1"/>
                </a:solidFill>
              </a:rPr>
              <a:t>(G)</a:t>
            </a:r>
            <a:r>
              <a:rPr lang="ko-KR" altLang="en-US" sz="2000" dirty="0">
                <a:solidFill>
                  <a:schemeClr val="tx1"/>
                </a:solidFill>
              </a:rPr>
              <a:t> 모드에서도 통과하지 못함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CB2CD99-FD3D-47C0-927E-20AD08E71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75" y="2552956"/>
            <a:ext cx="6292381" cy="389701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8058F021-0C57-4E72-AF9A-93DB8A058164}"/>
              </a:ext>
            </a:extLst>
          </p:cNvPr>
          <p:cNvSpPr/>
          <p:nvPr/>
        </p:nvSpPr>
        <p:spPr>
          <a:xfrm>
            <a:off x="993992" y="2502717"/>
            <a:ext cx="6480768" cy="461412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E5E0FA5-1D87-4B31-8C44-43267F1D4AC0}"/>
              </a:ext>
            </a:extLst>
          </p:cNvPr>
          <p:cNvSpPr/>
          <p:nvPr/>
        </p:nvSpPr>
        <p:spPr>
          <a:xfrm>
            <a:off x="993992" y="6086674"/>
            <a:ext cx="6480768" cy="461412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9531C5D-B64E-40BF-85C7-3B4EAC2066DA}"/>
              </a:ext>
            </a:extLst>
          </p:cNvPr>
          <p:cNvSpPr/>
          <p:nvPr/>
        </p:nvSpPr>
        <p:spPr>
          <a:xfrm>
            <a:off x="993992" y="2502716"/>
            <a:ext cx="374540" cy="4045369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9A41205-A0F3-4471-AF84-740BEBF843A2}"/>
              </a:ext>
            </a:extLst>
          </p:cNvPr>
          <p:cNvSpPr/>
          <p:nvPr/>
        </p:nvSpPr>
        <p:spPr>
          <a:xfrm>
            <a:off x="7100220" y="2502716"/>
            <a:ext cx="374540" cy="4045369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763106B-E043-4691-A24C-0C95A58EAFF7}"/>
              </a:ext>
            </a:extLst>
          </p:cNvPr>
          <p:cNvSpPr/>
          <p:nvPr/>
        </p:nvSpPr>
        <p:spPr>
          <a:xfrm>
            <a:off x="4436800" y="5302293"/>
            <a:ext cx="374540" cy="1245792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2F009B64-8644-4091-9076-4DD5016DBA7D}"/>
              </a:ext>
            </a:extLst>
          </p:cNvPr>
          <p:cNvSpPr/>
          <p:nvPr/>
        </p:nvSpPr>
        <p:spPr>
          <a:xfrm>
            <a:off x="4436800" y="2501365"/>
            <a:ext cx="374540" cy="146921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C2B67DE5-57D1-4BEF-8A7E-741F9464E465}"/>
              </a:ext>
            </a:extLst>
          </p:cNvPr>
          <p:cNvSpPr/>
          <p:nvPr/>
        </p:nvSpPr>
        <p:spPr>
          <a:xfrm>
            <a:off x="2233836" y="5363662"/>
            <a:ext cx="288624" cy="257749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01E3158-4A3A-4144-83A3-333A58A6B25B}"/>
              </a:ext>
            </a:extLst>
          </p:cNvPr>
          <p:cNvSpPr/>
          <p:nvPr/>
        </p:nvSpPr>
        <p:spPr>
          <a:xfrm>
            <a:off x="5082509" y="3558354"/>
            <a:ext cx="288624" cy="257749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84EDBB2-EFCF-464A-BDBF-D3F30C72B70D}"/>
              </a:ext>
            </a:extLst>
          </p:cNvPr>
          <p:cNvSpPr/>
          <p:nvPr/>
        </p:nvSpPr>
        <p:spPr>
          <a:xfrm>
            <a:off x="3731243" y="3428957"/>
            <a:ext cx="425661" cy="377823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281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DAF0F1-F2F9-475B-91FD-8E59C1B74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EEE595-1E33-44C0-AFDB-A2433F182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549360"/>
          </a:xfrm>
        </p:spPr>
        <p:txBody>
          <a:bodyPr/>
          <a:lstStyle/>
          <a:p>
            <a:r>
              <a:rPr lang="ko-KR" altLang="en-US" dirty="0"/>
              <a:t>유니티로 구현한 지진대피 시뮬레이션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E345F5-DF89-4335-A0E1-3CA925FF21FD}"/>
              </a:ext>
            </a:extLst>
          </p:cNvPr>
          <p:cNvSpPr txBox="1"/>
          <p:nvPr/>
        </p:nvSpPr>
        <p:spPr>
          <a:xfrm>
            <a:off x="4774223" y="6335880"/>
            <a:ext cx="7167119" cy="37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유튜브</a:t>
            </a:r>
            <a:r>
              <a:rPr lang="en-US" altLang="ko-KR" sz="1400" dirty="0"/>
              <a:t>(</a:t>
            </a:r>
            <a:r>
              <a:rPr lang="en-US" altLang="ko-KR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KOREATECH LINC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pic>
        <p:nvPicPr>
          <p:cNvPr id="6" name="그림 5" descr="실내, 벽, 바닥, 천장이(가) 표시된 사진&#10;&#10;자동 생성된 설명">
            <a:hlinkClick r:id="rId3"/>
            <a:extLst>
              <a:ext uri="{FF2B5EF4-FFF2-40B4-BE49-F238E27FC236}">
                <a16:creationId xmlns:a16="http://schemas.microsoft.com/office/drawing/2014/main" id="{107D1843-ACD5-4B94-B83B-079F12BB5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952" y="2429947"/>
            <a:ext cx="7176096" cy="372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0939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>
            <a:extLst>
              <a:ext uri="{FF2B5EF4-FFF2-40B4-BE49-F238E27FC236}">
                <a16:creationId xmlns:a16="http://schemas.microsoft.com/office/drawing/2014/main" id="{C23CB4F6-4486-413F-ADBA-CDD93147A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75" y="2552955"/>
            <a:ext cx="6292381" cy="3891066"/>
          </a:xfrm>
          <a:prstGeom prst="rect">
            <a:avLst/>
          </a:prstGeom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4BBE1935-921D-427E-B2A2-BB0CF2A6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2733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Spawn </a:t>
            </a:r>
            <a:r>
              <a:rPr lang="ko-KR" altLang="en-US" dirty="0"/>
              <a:t>타일</a:t>
            </a:r>
            <a:r>
              <a:rPr lang="en-US" altLang="ko-KR" dirty="0"/>
              <a:t>(</a:t>
            </a:r>
            <a:r>
              <a:rPr lang="ko-KR" altLang="en-US" dirty="0">
                <a:solidFill>
                  <a:srgbClr val="2EA616"/>
                </a:solidFill>
              </a:rPr>
              <a:t>초록색</a:t>
            </a:r>
            <a:r>
              <a:rPr lang="en-US" altLang="ko-KR" dirty="0"/>
              <a:t>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7652730" y="2552955"/>
            <a:ext cx="4183329" cy="345668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참가자가 새로운 공간을 방문했을 때 시작하는 위치에 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Spawn </a:t>
            </a:r>
            <a:r>
              <a:rPr lang="ko-KR" altLang="en-US" sz="2000" dirty="0">
                <a:solidFill>
                  <a:schemeClr val="tx1"/>
                </a:solidFill>
              </a:rPr>
              <a:t>타일은 서로 붙이지 않고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떨어뜨려서 배치하는 것이 좋음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* </a:t>
            </a:r>
            <a:r>
              <a:rPr lang="ko-KR" altLang="en-US" sz="2000" dirty="0">
                <a:solidFill>
                  <a:schemeClr val="tx1"/>
                </a:solidFill>
              </a:rPr>
              <a:t>한번 방문한 공간은 재방문할 때 떠났던 위치에서 다시 시작함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9531C5D-B64E-40BF-85C7-3B4EAC2066DA}"/>
              </a:ext>
            </a:extLst>
          </p:cNvPr>
          <p:cNvSpPr/>
          <p:nvPr/>
        </p:nvSpPr>
        <p:spPr>
          <a:xfrm>
            <a:off x="2528408" y="5326840"/>
            <a:ext cx="736430" cy="907820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8013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AC0D8805-4950-4FA6-B961-0E4EA125E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75" y="2552955"/>
            <a:ext cx="6292381" cy="3896276"/>
          </a:xfrm>
          <a:prstGeom prst="rect">
            <a:avLst/>
          </a:prstGeom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4BBE1935-921D-427E-B2A2-BB0CF2A6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2733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Portal </a:t>
            </a:r>
            <a:r>
              <a:rPr lang="ko-KR" altLang="en-US" dirty="0"/>
              <a:t>타일</a:t>
            </a:r>
            <a:r>
              <a:rPr lang="en-US" altLang="ko-KR" dirty="0"/>
              <a:t>(</a:t>
            </a:r>
            <a:r>
              <a:rPr lang="ko-KR" altLang="en-US" dirty="0">
                <a:solidFill>
                  <a:srgbClr val="2E30BC"/>
                </a:solidFill>
              </a:rPr>
              <a:t>파란색</a:t>
            </a:r>
            <a:r>
              <a:rPr lang="en-US" altLang="ko-KR" dirty="0"/>
              <a:t>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7652730" y="2552955"/>
            <a:ext cx="4183329" cy="345668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같은 공간의 특정 위치나 다른 공간으로 이동할 때 사용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Portal </a:t>
            </a:r>
            <a:r>
              <a:rPr lang="ko-KR" altLang="en-US" sz="2000" dirty="0">
                <a:solidFill>
                  <a:schemeClr val="tx1"/>
                </a:solidFill>
              </a:rPr>
              <a:t>타일은 출발지와 도착지 양쪽 모두에 타일을 배치해야 함</a:t>
            </a:r>
            <a:endParaRPr lang="en-US" altLang="ko-KR" sz="2000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9531C5D-B64E-40BF-85C7-3B4EAC2066DA}"/>
              </a:ext>
            </a:extLst>
          </p:cNvPr>
          <p:cNvSpPr/>
          <p:nvPr/>
        </p:nvSpPr>
        <p:spPr>
          <a:xfrm>
            <a:off x="2626598" y="6081681"/>
            <a:ext cx="558459" cy="27571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0298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4BBE1935-921D-427E-B2A2-BB0CF2A6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2733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Portal </a:t>
            </a:r>
            <a:r>
              <a:rPr lang="ko-KR" altLang="en-US" dirty="0"/>
              <a:t>타일</a:t>
            </a:r>
            <a:r>
              <a:rPr lang="en-US" altLang="ko-KR" dirty="0"/>
              <a:t> </a:t>
            </a:r>
            <a:r>
              <a:rPr lang="ko-KR" altLang="en-US" dirty="0"/>
              <a:t>사용 방법</a:t>
            </a:r>
            <a:r>
              <a:rPr lang="en-US" altLang="ko-KR" dirty="0"/>
              <a:t>(1) – </a:t>
            </a:r>
            <a:r>
              <a:rPr lang="ko-KR" altLang="en-US" dirty="0"/>
              <a:t>같은 공간</a:t>
            </a:r>
            <a:endParaRPr lang="en-US" altLang="ko-KR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8574869" y="2552955"/>
            <a:ext cx="3261190" cy="345668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</a:t>
            </a:r>
            <a:r>
              <a:rPr lang="ko-KR" altLang="en-US" sz="2000" dirty="0">
                <a:solidFill>
                  <a:schemeClr val="tx1"/>
                </a:solidFill>
              </a:rPr>
              <a:t>출발하는 곳에 포털 타일 배치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</a:t>
            </a:r>
            <a:r>
              <a:rPr lang="ko-KR" altLang="en-US" sz="2000" dirty="0">
                <a:solidFill>
                  <a:schemeClr val="tx1"/>
                </a:solidFill>
              </a:rPr>
              <a:t>포털 유형 선택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3. </a:t>
            </a:r>
            <a:r>
              <a:rPr lang="ko-KR" altLang="en-US" sz="2000" dirty="0">
                <a:solidFill>
                  <a:schemeClr val="tx1"/>
                </a:solidFill>
              </a:rPr>
              <a:t>도착지 룸 선택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4. </a:t>
            </a:r>
            <a:r>
              <a:rPr lang="ko-KR" altLang="en-US" sz="2000" dirty="0">
                <a:solidFill>
                  <a:schemeClr val="tx1"/>
                </a:solidFill>
              </a:rPr>
              <a:t>도착지 타일 선택</a:t>
            </a:r>
            <a:endParaRPr lang="en-US" altLang="ko-KR" sz="2000" dirty="0">
              <a:solidFill>
                <a:schemeClr val="tx1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0160802-1225-4A46-815A-6D17B1970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11" y="2530465"/>
            <a:ext cx="7547447" cy="3962410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444983D8-50ED-43AE-95E6-C0F3A4105BF9}"/>
              </a:ext>
            </a:extLst>
          </p:cNvPr>
          <p:cNvSpPr/>
          <p:nvPr/>
        </p:nvSpPr>
        <p:spPr>
          <a:xfrm>
            <a:off x="883716" y="2804569"/>
            <a:ext cx="276162" cy="27571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1D365B0-AD56-4297-9AAA-7F8BAFBFE06C}"/>
              </a:ext>
            </a:extLst>
          </p:cNvPr>
          <p:cNvSpPr/>
          <p:nvPr/>
        </p:nvSpPr>
        <p:spPr>
          <a:xfrm>
            <a:off x="7443053" y="3291141"/>
            <a:ext cx="1086300" cy="3725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2529EEF0-965A-4C57-A3F6-E629250048D1}"/>
              </a:ext>
            </a:extLst>
          </p:cNvPr>
          <p:cNvSpPr/>
          <p:nvPr/>
        </p:nvSpPr>
        <p:spPr>
          <a:xfrm>
            <a:off x="2269635" y="5696811"/>
            <a:ext cx="363101" cy="24985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텍스트, 전자기기, 잭, 스크린샷이(가) 표시된 사진&#10;&#10;자동 생성된 설명">
            <a:extLst>
              <a:ext uri="{FF2B5EF4-FFF2-40B4-BE49-F238E27FC236}">
                <a16:creationId xmlns:a16="http://schemas.microsoft.com/office/drawing/2014/main" id="{EF722D5F-B9EC-4E4A-896C-39FFFFDBD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759" y="4550047"/>
            <a:ext cx="2791215" cy="1829055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7AC512DC-870A-46EB-A640-880017F56A21}"/>
              </a:ext>
            </a:extLst>
          </p:cNvPr>
          <p:cNvSpPr/>
          <p:nvPr/>
        </p:nvSpPr>
        <p:spPr>
          <a:xfrm>
            <a:off x="3943990" y="5020728"/>
            <a:ext cx="1174195" cy="115914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오른쪽 화살표 7">
            <a:extLst>
              <a:ext uri="{FF2B5EF4-FFF2-40B4-BE49-F238E27FC236}">
                <a16:creationId xmlns:a16="http://schemas.microsoft.com/office/drawing/2014/main" id="{23049270-FA2E-45E9-90F7-637B61BFFC28}"/>
              </a:ext>
            </a:extLst>
          </p:cNvPr>
          <p:cNvSpPr/>
          <p:nvPr/>
        </p:nvSpPr>
        <p:spPr>
          <a:xfrm>
            <a:off x="2915145" y="5602663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 descr="텍스트이(가) 표시된 사진&#10;&#10;자동 생성된 설명">
            <a:extLst>
              <a:ext uri="{FF2B5EF4-FFF2-40B4-BE49-F238E27FC236}">
                <a16:creationId xmlns:a16="http://schemas.microsoft.com/office/drawing/2014/main" id="{E9A8CF27-C30C-4153-B505-22E446E02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337" y="2493033"/>
            <a:ext cx="1790950" cy="160995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50DFD77A-DF32-45F5-9F61-EEBC13927C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3355" y="2568147"/>
            <a:ext cx="3089437" cy="1966709"/>
          </a:xfrm>
          <a:prstGeom prst="rect">
            <a:avLst/>
          </a:prstGeom>
        </p:spPr>
      </p:pic>
      <p:sp>
        <p:nvSpPr>
          <p:cNvPr id="20" name="오른쪽 화살표 7">
            <a:extLst>
              <a:ext uri="{FF2B5EF4-FFF2-40B4-BE49-F238E27FC236}">
                <a16:creationId xmlns:a16="http://schemas.microsoft.com/office/drawing/2014/main" id="{82E1810F-B136-4122-B562-E17042A829DF}"/>
              </a:ext>
            </a:extLst>
          </p:cNvPr>
          <p:cNvSpPr/>
          <p:nvPr/>
        </p:nvSpPr>
        <p:spPr>
          <a:xfrm rot="16200000">
            <a:off x="5542158" y="4340900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989E79CD-11C3-42B4-905F-7EE3392E160F}"/>
              </a:ext>
            </a:extLst>
          </p:cNvPr>
          <p:cNvSpPr/>
          <p:nvPr/>
        </p:nvSpPr>
        <p:spPr>
          <a:xfrm>
            <a:off x="5562600" y="3162175"/>
            <a:ext cx="1546471" cy="43331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오른쪽 화살표 7">
            <a:extLst>
              <a:ext uri="{FF2B5EF4-FFF2-40B4-BE49-F238E27FC236}">
                <a16:creationId xmlns:a16="http://schemas.microsoft.com/office/drawing/2014/main" id="{09E69285-D94C-4A90-A175-35CA2A5EE518}"/>
              </a:ext>
            </a:extLst>
          </p:cNvPr>
          <p:cNvSpPr/>
          <p:nvPr/>
        </p:nvSpPr>
        <p:spPr>
          <a:xfrm rot="10800000">
            <a:off x="4588570" y="3255912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E9E5253-CC17-4449-A610-4B991469B958}"/>
              </a:ext>
            </a:extLst>
          </p:cNvPr>
          <p:cNvSpPr/>
          <p:nvPr/>
        </p:nvSpPr>
        <p:spPr>
          <a:xfrm>
            <a:off x="2937044" y="3992716"/>
            <a:ext cx="254889" cy="23249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04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4BBE1935-921D-427E-B2A2-BB0CF2A6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2733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Portal </a:t>
            </a:r>
            <a:r>
              <a:rPr lang="ko-KR" altLang="en-US" dirty="0"/>
              <a:t>타일</a:t>
            </a:r>
            <a:r>
              <a:rPr lang="en-US" altLang="ko-KR" dirty="0"/>
              <a:t> </a:t>
            </a:r>
            <a:r>
              <a:rPr lang="ko-KR" altLang="en-US" dirty="0"/>
              <a:t>사용 방법</a:t>
            </a:r>
            <a:r>
              <a:rPr lang="en-US" altLang="ko-KR" dirty="0"/>
              <a:t>(2) – </a:t>
            </a:r>
            <a:r>
              <a:rPr lang="ko-KR" altLang="en-US" dirty="0"/>
              <a:t>다른 공간</a:t>
            </a:r>
            <a:endParaRPr lang="en-US" altLang="ko-KR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8574869" y="2552955"/>
            <a:ext cx="3261190" cy="345668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1. </a:t>
            </a:r>
            <a:r>
              <a:rPr lang="ko-KR" altLang="en-US" sz="2000" dirty="0">
                <a:solidFill>
                  <a:schemeClr val="tx1"/>
                </a:solidFill>
              </a:rPr>
              <a:t>출발하는 곳에 포털 타일 배치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2. </a:t>
            </a:r>
            <a:r>
              <a:rPr lang="ko-KR" altLang="en-US" sz="2000" dirty="0">
                <a:solidFill>
                  <a:schemeClr val="tx1"/>
                </a:solidFill>
              </a:rPr>
              <a:t>포털 유형 선택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3. </a:t>
            </a:r>
            <a:r>
              <a:rPr lang="ko-KR" altLang="en-US" sz="2000" dirty="0">
                <a:solidFill>
                  <a:schemeClr val="tx1"/>
                </a:solidFill>
              </a:rPr>
              <a:t>도착지 공간 참여 주소 입력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* </a:t>
            </a:r>
            <a:r>
              <a:rPr lang="ko-KR" altLang="en-US" sz="2000" dirty="0">
                <a:solidFill>
                  <a:schemeClr val="tx1"/>
                </a:solidFill>
              </a:rPr>
              <a:t>다른 공간에는 도착지에 </a:t>
            </a:r>
            <a:r>
              <a:rPr lang="ko-KR" altLang="en-US" sz="2000" spc="-150" dirty="0">
                <a:solidFill>
                  <a:schemeClr val="tx1"/>
                </a:solidFill>
              </a:rPr>
              <a:t>포털 타일을 놓을 필요 없음</a:t>
            </a:r>
            <a:endParaRPr lang="en-US" altLang="ko-KR" sz="2000" spc="-150" dirty="0">
              <a:solidFill>
                <a:schemeClr val="tx1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0160802-1225-4A46-815A-6D17B1970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811" y="2530465"/>
            <a:ext cx="7547447" cy="3962410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444983D8-50ED-43AE-95E6-C0F3A4105BF9}"/>
              </a:ext>
            </a:extLst>
          </p:cNvPr>
          <p:cNvSpPr/>
          <p:nvPr/>
        </p:nvSpPr>
        <p:spPr>
          <a:xfrm>
            <a:off x="883716" y="2804569"/>
            <a:ext cx="276162" cy="27571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1D365B0-AD56-4297-9AAA-7F8BAFBFE06C}"/>
              </a:ext>
            </a:extLst>
          </p:cNvPr>
          <p:cNvSpPr/>
          <p:nvPr/>
        </p:nvSpPr>
        <p:spPr>
          <a:xfrm>
            <a:off x="7443053" y="3291141"/>
            <a:ext cx="1086300" cy="3725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2529EEF0-965A-4C57-A3F6-E629250048D1}"/>
              </a:ext>
            </a:extLst>
          </p:cNvPr>
          <p:cNvSpPr/>
          <p:nvPr/>
        </p:nvSpPr>
        <p:spPr>
          <a:xfrm>
            <a:off x="2269635" y="5696811"/>
            <a:ext cx="363101" cy="24985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텍스트, 전자기기, 잭, 스크린샷이(가) 표시된 사진&#10;&#10;자동 생성된 설명">
            <a:extLst>
              <a:ext uri="{FF2B5EF4-FFF2-40B4-BE49-F238E27FC236}">
                <a16:creationId xmlns:a16="http://schemas.microsoft.com/office/drawing/2014/main" id="{EF722D5F-B9EC-4E4A-896C-39FFFFDBD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759" y="4550047"/>
            <a:ext cx="2791215" cy="1829055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7AC512DC-870A-46EB-A640-880017F56A21}"/>
              </a:ext>
            </a:extLst>
          </p:cNvPr>
          <p:cNvSpPr/>
          <p:nvPr/>
        </p:nvSpPr>
        <p:spPr>
          <a:xfrm>
            <a:off x="5126366" y="5020728"/>
            <a:ext cx="1174195" cy="115914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오른쪽 화살표 7">
            <a:extLst>
              <a:ext uri="{FF2B5EF4-FFF2-40B4-BE49-F238E27FC236}">
                <a16:creationId xmlns:a16="http://schemas.microsoft.com/office/drawing/2014/main" id="{23049270-FA2E-45E9-90F7-637B61BFFC28}"/>
              </a:ext>
            </a:extLst>
          </p:cNvPr>
          <p:cNvSpPr/>
          <p:nvPr/>
        </p:nvSpPr>
        <p:spPr>
          <a:xfrm>
            <a:off x="2915145" y="5602663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오른쪽 화살표 7">
            <a:extLst>
              <a:ext uri="{FF2B5EF4-FFF2-40B4-BE49-F238E27FC236}">
                <a16:creationId xmlns:a16="http://schemas.microsoft.com/office/drawing/2014/main" id="{82E1810F-B136-4122-B562-E17042A829DF}"/>
              </a:ext>
            </a:extLst>
          </p:cNvPr>
          <p:cNvSpPr/>
          <p:nvPr/>
        </p:nvSpPr>
        <p:spPr>
          <a:xfrm rot="16200000">
            <a:off x="5542158" y="4340900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B69D340C-17EA-43F7-90B4-E91E45B24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136" y="2780768"/>
            <a:ext cx="2905530" cy="1276528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B71E324E-9DB2-446E-BB20-4AF72C6159B4}"/>
              </a:ext>
            </a:extLst>
          </p:cNvPr>
          <p:cNvSpPr/>
          <p:nvPr/>
        </p:nvSpPr>
        <p:spPr>
          <a:xfrm>
            <a:off x="3284872" y="3228485"/>
            <a:ext cx="2690478" cy="28941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385BFA5-1050-403A-84A3-49DCDFD46B4F}"/>
              </a:ext>
            </a:extLst>
          </p:cNvPr>
          <p:cNvSpPr/>
          <p:nvPr/>
        </p:nvSpPr>
        <p:spPr>
          <a:xfrm>
            <a:off x="5073650" y="3517900"/>
            <a:ext cx="901700" cy="40417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338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40CD7F03-0673-45B8-B43A-196D8E30F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75" y="2578503"/>
            <a:ext cx="6292380" cy="3891067"/>
          </a:xfrm>
          <a:prstGeom prst="rect">
            <a:avLst/>
          </a:prstGeom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4BBE1935-921D-427E-B2A2-BB0CF2A6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2733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Private </a:t>
            </a:r>
            <a:r>
              <a:rPr lang="ko-KR" altLang="en-US" dirty="0"/>
              <a:t>타일</a:t>
            </a:r>
            <a:r>
              <a:rPr lang="en-US" altLang="ko-KR" dirty="0"/>
              <a:t>(</a:t>
            </a:r>
            <a:r>
              <a:rPr lang="ko-KR" altLang="en-US" dirty="0">
                <a:solidFill>
                  <a:srgbClr val="C545BF"/>
                </a:solidFill>
              </a:rPr>
              <a:t>핑크색</a:t>
            </a:r>
            <a:r>
              <a:rPr lang="en-US" altLang="ko-KR" dirty="0"/>
              <a:t>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타일 살펴보기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C5CD6E0-0BB5-4C4A-B268-6BFCA75E15B6}"/>
              </a:ext>
            </a:extLst>
          </p:cNvPr>
          <p:cNvSpPr/>
          <p:nvPr/>
        </p:nvSpPr>
        <p:spPr>
          <a:xfrm>
            <a:off x="7652730" y="2552955"/>
            <a:ext cx="4183329" cy="3891067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같은 </a:t>
            </a:r>
            <a:r>
              <a:rPr lang="en-US" altLang="ko-KR" sz="2000" dirty="0">
                <a:solidFill>
                  <a:schemeClr val="tx1"/>
                </a:solidFill>
              </a:rPr>
              <a:t>ID </a:t>
            </a:r>
            <a:r>
              <a:rPr lang="ko-KR" altLang="en-US" sz="2000" dirty="0">
                <a:solidFill>
                  <a:schemeClr val="tx1"/>
                </a:solidFill>
              </a:rPr>
              <a:t>위에 있는 참가자들만 의사소통 가능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>
                <a:solidFill>
                  <a:schemeClr val="tx1"/>
                </a:solidFill>
              </a:rPr>
              <a:t>같은 </a:t>
            </a:r>
            <a:r>
              <a:rPr lang="en-US" altLang="ko-KR" sz="2000" dirty="0">
                <a:solidFill>
                  <a:schemeClr val="tx1"/>
                </a:solidFill>
              </a:rPr>
              <a:t>ID</a:t>
            </a:r>
            <a:r>
              <a:rPr lang="ko-KR" altLang="en-US" sz="2000" dirty="0">
                <a:solidFill>
                  <a:schemeClr val="tx1"/>
                </a:solidFill>
              </a:rPr>
              <a:t>에 위치하면 멀리 </a:t>
            </a:r>
            <a:r>
              <a:rPr lang="ko-KR" altLang="en-US" sz="2000" dirty="0" err="1">
                <a:solidFill>
                  <a:schemeClr val="tx1"/>
                </a:solidFill>
              </a:rPr>
              <a:t>떨어져있어서</a:t>
            </a:r>
            <a:r>
              <a:rPr lang="ko-KR" altLang="en-US" sz="2000" dirty="0">
                <a:solidFill>
                  <a:schemeClr val="tx1"/>
                </a:solidFill>
              </a:rPr>
              <a:t> 의사소통이 가능하고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같은 </a:t>
            </a:r>
            <a:r>
              <a:rPr lang="en-US" altLang="ko-KR" sz="2000" dirty="0">
                <a:solidFill>
                  <a:schemeClr val="tx1"/>
                </a:solidFill>
              </a:rPr>
              <a:t>ID </a:t>
            </a:r>
            <a:r>
              <a:rPr lang="ko-KR" altLang="en-US" sz="2000" dirty="0">
                <a:solidFill>
                  <a:schemeClr val="tx1"/>
                </a:solidFill>
              </a:rPr>
              <a:t>위에 있지 않으면 가까이 있어도 의사소통이 안됨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* ID </a:t>
            </a:r>
            <a:r>
              <a:rPr lang="ko-KR" altLang="en-US" sz="2000" dirty="0">
                <a:solidFill>
                  <a:schemeClr val="tx1"/>
                </a:solidFill>
              </a:rPr>
              <a:t>이름은 한글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영어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숫자 모두 가능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9531C5D-B64E-40BF-85C7-3B4EAC2066DA}"/>
              </a:ext>
            </a:extLst>
          </p:cNvPr>
          <p:cNvSpPr/>
          <p:nvPr/>
        </p:nvSpPr>
        <p:spPr>
          <a:xfrm>
            <a:off x="1491269" y="3281172"/>
            <a:ext cx="711883" cy="71395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206AF31-E500-4948-A897-97A5C10CC979}"/>
              </a:ext>
            </a:extLst>
          </p:cNvPr>
          <p:cNvSpPr/>
          <p:nvPr/>
        </p:nvSpPr>
        <p:spPr>
          <a:xfrm>
            <a:off x="1491269" y="4318121"/>
            <a:ext cx="711883" cy="71395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232D76E-F2AF-4E08-AB1D-2580372248A9}"/>
              </a:ext>
            </a:extLst>
          </p:cNvPr>
          <p:cNvSpPr/>
          <p:nvPr/>
        </p:nvSpPr>
        <p:spPr>
          <a:xfrm>
            <a:off x="2528407" y="3281172"/>
            <a:ext cx="711883" cy="71395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83EAB22-FD6D-4C99-806C-F9A7386C114E}"/>
              </a:ext>
            </a:extLst>
          </p:cNvPr>
          <p:cNvSpPr/>
          <p:nvPr/>
        </p:nvSpPr>
        <p:spPr>
          <a:xfrm>
            <a:off x="2528407" y="4318121"/>
            <a:ext cx="711883" cy="71395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0157FD6-D47C-4265-9E3D-465A5C1905DE}"/>
              </a:ext>
            </a:extLst>
          </p:cNvPr>
          <p:cNvSpPr/>
          <p:nvPr/>
        </p:nvSpPr>
        <p:spPr>
          <a:xfrm>
            <a:off x="3585362" y="3281172"/>
            <a:ext cx="711883" cy="71395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E22F0C4-4F20-45FA-A07A-324D0D0F869B}"/>
              </a:ext>
            </a:extLst>
          </p:cNvPr>
          <p:cNvSpPr/>
          <p:nvPr/>
        </p:nvSpPr>
        <p:spPr>
          <a:xfrm>
            <a:off x="3585362" y="4318121"/>
            <a:ext cx="711883" cy="713957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DC23B76-12E8-4BE1-B544-203909BFB75E}"/>
              </a:ext>
            </a:extLst>
          </p:cNvPr>
          <p:cNvSpPr/>
          <p:nvPr/>
        </p:nvSpPr>
        <p:spPr>
          <a:xfrm>
            <a:off x="3295523" y="5355070"/>
            <a:ext cx="1001722" cy="560723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19464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Mapmaker</a:t>
            </a:r>
            <a:r>
              <a:rPr lang="ko-KR" altLang="en-US" dirty="0"/>
              <a:t> 활동 </a:t>
            </a:r>
            <a:r>
              <a:rPr lang="en-US" altLang="ko-KR" dirty="0"/>
              <a:t>Tip!!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9742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Mapmaker</a:t>
            </a:r>
            <a:r>
              <a:rPr lang="ko-KR" altLang="en-US" dirty="0"/>
              <a:t>에서 오브젝트를 좀 더 정교하게 배치할 수 있음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오브젝트를 복사하거나 옵션을 수정하기 쉬움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오브젝트를 선택 후 </a:t>
            </a:r>
            <a:r>
              <a:rPr lang="en-US" altLang="ko-KR" dirty="0" err="1"/>
              <a:t>Ctrl+C</a:t>
            </a:r>
            <a:r>
              <a:rPr lang="ko-KR" altLang="en-US" dirty="0"/>
              <a:t>를 누르면 오브젝트를 복사 후 삽입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타일을 삭제할 때는 선택된 유형의 타일 </a:t>
            </a:r>
            <a:r>
              <a:rPr lang="en-US" altLang="ko-KR" dirty="0"/>
              <a:t>1</a:t>
            </a:r>
            <a:r>
              <a:rPr lang="ko-KR" altLang="en-US" dirty="0"/>
              <a:t>개씩 삭제할 수 있음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벽과 바닥은 마우스를 클릭한 상태에서 대각선으로 움직이면 넓은 면적을 쉽게 채울 수 있음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624086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Room </a:t>
            </a:r>
            <a:r>
              <a:rPr lang="ko-KR" altLang="en-US" dirty="0"/>
              <a:t>만들기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7B1147A-C8E8-43D4-B872-FD804EE1B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54" y="1690688"/>
            <a:ext cx="2251622" cy="4912630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E48CB6DF-EE87-40BA-B831-8F2BF44B0A43}"/>
              </a:ext>
            </a:extLst>
          </p:cNvPr>
          <p:cNvSpPr/>
          <p:nvPr/>
        </p:nvSpPr>
        <p:spPr>
          <a:xfrm>
            <a:off x="965452" y="4884106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방 이름 입력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6BEBBF7-E8A4-4948-801B-1FA8A654D459}"/>
              </a:ext>
            </a:extLst>
          </p:cNvPr>
          <p:cNvSpPr/>
          <p:nvPr/>
        </p:nvSpPr>
        <p:spPr>
          <a:xfrm>
            <a:off x="899569" y="1650695"/>
            <a:ext cx="1223803" cy="41744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D583B0C-1D33-477D-9AC6-4DDBC7458D51}"/>
              </a:ext>
            </a:extLst>
          </p:cNvPr>
          <p:cNvSpPr/>
          <p:nvPr/>
        </p:nvSpPr>
        <p:spPr>
          <a:xfrm>
            <a:off x="930254" y="6173599"/>
            <a:ext cx="2251622" cy="41744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8C45DD8-FF50-4275-8F4F-A50F469A4FB8}"/>
              </a:ext>
            </a:extLst>
          </p:cNvPr>
          <p:cNvSpPr/>
          <p:nvPr/>
        </p:nvSpPr>
        <p:spPr>
          <a:xfrm>
            <a:off x="960939" y="2288933"/>
            <a:ext cx="2216423" cy="33152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그림 22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0931C718-B112-4A9D-AA76-52026B1FD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339" y="2716218"/>
            <a:ext cx="3772064" cy="1851178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9B316226-B521-4788-977B-B9B40F3FFDBC}"/>
              </a:ext>
            </a:extLst>
          </p:cNvPr>
          <p:cNvSpPr/>
          <p:nvPr/>
        </p:nvSpPr>
        <p:spPr>
          <a:xfrm>
            <a:off x="4469809" y="4884105"/>
            <a:ext cx="2385124" cy="982783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방 생성 방식 선택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템플릿 선택 추천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97C5931-7B1C-40B4-9B62-7AF4996DB9A4}"/>
              </a:ext>
            </a:extLst>
          </p:cNvPr>
          <p:cNvSpPr/>
          <p:nvPr/>
        </p:nvSpPr>
        <p:spPr>
          <a:xfrm>
            <a:off x="5026133" y="3258701"/>
            <a:ext cx="1248140" cy="117828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93ACBDB7-BEF0-48D8-85BF-BE9620919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727" y="2115057"/>
            <a:ext cx="3524581" cy="3666103"/>
          </a:xfrm>
          <a:prstGeom prst="rect">
            <a:avLst/>
          </a:prstGeom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4AA38B15-CD94-4458-B932-222F96ACF905}"/>
              </a:ext>
            </a:extLst>
          </p:cNvPr>
          <p:cNvSpPr/>
          <p:nvPr/>
        </p:nvSpPr>
        <p:spPr>
          <a:xfrm>
            <a:off x="8776404" y="5890393"/>
            <a:ext cx="2181225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템플릿 선택</a:t>
            </a:r>
          </a:p>
        </p:txBody>
      </p:sp>
      <p:sp>
        <p:nvSpPr>
          <p:cNvPr id="29" name="오른쪽 화살표 7">
            <a:extLst>
              <a:ext uri="{FF2B5EF4-FFF2-40B4-BE49-F238E27FC236}">
                <a16:creationId xmlns:a16="http://schemas.microsoft.com/office/drawing/2014/main" id="{C77834FD-296B-4C18-8053-7173D0828A59}"/>
              </a:ext>
            </a:extLst>
          </p:cNvPr>
          <p:cNvSpPr/>
          <p:nvPr/>
        </p:nvSpPr>
        <p:spPr>
          <a:xfrm>
            <a:off x="2976514" y="3409692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화살표 7">
            <a:extLst>
              <a:ext uri="{FF2B5EF4-FFF2-40B4-BE49-F238E27FC236}">
                <a16:creationId xmlns:a16="http://schemas.microsoft.com/office/drawing/2014/main" id="{F92D13F7-00F5-478F-9776-28D6E41784B2}"/>
              </a:ext>
            </a:extLst>
          </p:cNvPr>
          <p:cNvSpPr/>
          <p:nvPr/>
        </p:nvSpPr>
        <p:spPr>
          <a:xfrm>
            <a:off x="7343930" y="3409692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A065682-5C4B-4905-9D9E-7A787B899D5C}"/>
              </a:ext>
            </a:extLst>
          </p:cNvPr>
          <p:cNvSpPr/>
          <p:nvPr/>
        </p:nvSpPr>
        <p:spPr>
          <a:xfrm>
            <a:off x="8174126" y="3948108"/>
            <a:ext cx="3387817" cy="57479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759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6. </a:t>
            </a:r>
            <a:r>
              <a:rPr lang="ko-KR" altLang="en-US" dirty="0" err="1"/>
              <a:t>게더타운의</a:t>
            </a:r>
            <a:r>
              <a:rPr lang="ko-KR" altLang="en-US" dirty="0"/>
              <a:t> 교육적 활용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56595526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교육적 활용을 위한 방법 알아보기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Password Door</a:t>
            </a:r>
            <a:r>
              <a:rPr lang="ko-KR" altLang="en-US" dirty="0"/>
              <a:t>를 활용한 </a:t>
            </a:r>
            <a:r>
              <a:rPr lang="ko-KR" altLang="en-US" dirty="0" err="1"/>
              <a:t>방탈출</a:t>
            </a:r>
            <a:r>
              <a:rPr lang="ko-KR" altLang="en-US" dirty="0"/>
              <a:t> 놀이하기</a:t>
            </a:r>
            <a:endParaRPr lang="en-US" altLang="ko-KR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CC875FB-884F-4F81-92BC-418F8AF6A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694" y="2699972"/>
            <a:ext cx="7127114" cy="3579829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908B7EA0-892E-475C-B425-D073031B81D4}"/>
              </a:ext>
            </a:extLst>
          </p:cNvPr>
          <p:cNvSpPr/>
          <p:nvPr/>
        </p:nvSpPr>
        <p:spPr>
          <a:xfrm>
            <a:off x="1550440" y="2937608"/>
            <a:ext cx="2385124" cy="1089108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>
                <a:solidFill>
                  <a:schemeClr val="tx1"/>
                </a:solidFill>
              </a:rPr>
              <a:t>수업 시간에 배운 내용을 퀴즈로 출제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977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교육적 활용을 위한 방법 알아보기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/>
              <a:t>Whiteboard/</a:t>
            </a:r>
            <a:r>
              <a:rPr lang="ko-KR" altLang="en-US" dirty="0" err="1"/>
              <a:t>패들렛을</a:t>
            </a:r>
            <a:r>
              <a:rPr lang="ko-KR" altLang="en-US" dirty="0"/>
              <a:t> 활용한 토의 토론 학습</a:t>
            </a:r>
            <a:endParaRPr lang="en-US" altLang="ko-KR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08B7EA0-892E-475C-B425-D073031B81D4}"/>
              </a:ext>
            </a:extLst>
          </p:cNvPr>
          <p:cNvSpPr/>
          <p:nvPr/>
        </p:nvSpPr>
        <p:spPr>
          <a:xfrm>
            <a:off x="741028" y="2937607"/>
            <a:ext cx="3194536" cy="290951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자체 오브젝트 활용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패들렛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구글 프레젠테이션 링크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* </a:t>
            </a:r>
            <a:r>
              <a:rPr lang="ko-KR" altLang="en-US" sz="2000" dirty="0" err="1">
                <a:solidFill>
                  <a:schemeClr val="tx1"/>
                </a:solidFill>
              </a:rPr>
              <a:t>팅커벨은</a:t>
            </a:r>
            <a:r>
              <a:rPr lang="ko-KR" altLang="en-US" sz="2000" dirty="0">
                <a:solidFill>
                  <a:schemeClr val="tx1"/>
                </a:solidFill>
              </a:rPr>
              <a:t> 안됨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endParaRPr lang="ko-KR" altLang="en-US" sz="2000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5B24479-570B-4487-AA19-1873C1B7D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789" y="2699972"/>
            <a:ext cx="7061183" cy="338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3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graphicFrame>
        <p:nvGraphicFramePr>
          <p:cNvPr id="7" name="표 7">
            <a:extLst>
              <a:ext uri="{FF2B5EF4-FFF2-40B4-BE49-F238E27FC236}">
                <a16:creationId xmlns:a16="http://schemas.microsoft.com/office/drawing/2014/main" id="{5F7519F1-1687-4BAC-A924-43B2525EA4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095247"/>
              </p:ext>
            </p:extLst>
          </p:nvPr>
        </p:nvGraphicFramePr>
        <p:xfrm>
          <a:off x="586583" y="1825625"/>
          <a:ext cx="11102974" cy="4517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946">
                  <a:extLst>
                    <a:ext uri="{9D8B030D-6E8A-4147-A177-3AD203B41FA5}">
                      <a16:colId xmlns:a16="http://schemas.microsoft.com/office/drawing/2014/main" val="405017887"/>
                    </a:ext>
                  </a:extLst>
                </a:gridCol>
                <a:gridCol w="2341257">
                  <a:extLst>
                    <a:ext uri="{9D8B030D-6E8A-4147-A177-3AD203B41FA5}">
                      <a16:colId xmlns:a16="http://schemas.microsoft.com/office/drawing/2014/main" val="1156354833"/>
                    </a:ext>
                  </a:extLst>
                </a:gridCol>
                <a:gridCol w="2341257">
                  <a:extLst>
                    <a:ext uri="{9D8B030D-6E8A-4147-A177-3AD203B41FA5}">
                      <a16:colId xmlns:a16="http://schemas.microsoft.com/office/drawing/2014/main" val="2631047662"/>
                    </a:ext>
                  </a:extLst>
                </a:gridCol>
                <a:gridCol w="2341257">
                  <a:extLst>
                    <a:ext uri="{9D8B030D-6E8A-4147-A177-3AD203B41FA5}">
                      <a16:colId xmlns:a16="http://schemas.microsoft.com/office/drawing/2014/main" val="1347375944"/>
                    </a:ext>
                  </a:extLst>
                </a:gridCol>
                <a:gridCol w="2341257">
                  <a:extLst>
                    <a:ext uri="{9D8B030D-6E8A-4147-A177-3AD203B41FA5}">
                      <a16:colId xmlns:a16="http://schemas.microsoft.com/office/drawing/2014/main" val="1517510463"/>
                    </a:ext>
                  </a:extLst>
                </a:gridCol>
              </a:tblGrid>
              <a:tr h="58346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구분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165265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모 회사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4203871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운영 기기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모바일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PC, </a:t>
                      </a:r>
                      <a:r>
                        <a:rPr lang="ko-KR" altLang="en-US" dirty="0"/>
                        <a:t>모바일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모바일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안드로이드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PC, </a:t>
                      </a:r>
                      <a:r>
                        <a:rPr lang="ko-KR" altLang="en-US" dirty="0"/>
                        <a:t>모바일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△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1059930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그래픽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3D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3D(</a:t>
                      </a:r>
                      <a:r>
                        <a:rPr lang="ko-KR" altLang="en-US" dirty="0"/>
                        <a:t>△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3D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2D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31329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공간 수정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○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○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○</a:t>
                      </a: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2131959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특징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채팅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마이크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얼굴인식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아바타 구현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각종 아이템 구입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채팅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블록형 구조물 제작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dirty="0">
                          <a:solidFill>
                            <a:srgbClr val="7030A0"/>
                          </a:solidFill>
                        </a:rPr>
                        <a:t>코딩 수업 활용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마이크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PDF, </a:t>
                      </a:r>
                      <a:r>
                        <a:rPr lang="ko-KR" altLang="en-US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동영상 공유</a:t>
                      </a:r>
                      <a:endParaRPr lang="en-US" altLang="ko-KR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실감나는 감정 표현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카메라</a:t>
                      </a:r>
                      <a:r>
                        <a:rPr lang="en-US" altLang="ko-K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ko-KR" altLang="en-US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마이크</a:t>
                      </a:r>
                      <a:r>
                        <a:rPr lang="en-US" altLang="ko-KR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ko-KR" altLang="en-US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채팅</a:t>
                      </a:r>
                      <a:endParaRPr lang="en-US" altLang="ko-K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화면 공유</a:t>
                      </a:r>
                      <a:endParaRPr lang="en-US" altLang="ko-K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간단한 공간 제작</a:t>
                      </a:r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2995379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가격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무료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(16</a:t>
                      </a:r>
                      <a:r>
                        <a:rPr lang="ko-KR" altLang="en-US" dirty="0"/>
                        <a:t>명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관전</a:t>
                      </a:r>
                      <a:r>
                        <a:rPr lang="en-US" altLang="ko-KR" dirty="0"/>
                        <a:t>-60</a:t>
                      </a:r>
                      <a:r>
                        <a:rPr lang="ko-KR" altLang="en-US" dirty="0"/>
                        <a:t>명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계정당 연간 </a:t>
                      </a:r>
                      <a:r>
                        <a:rPr lang="en-US" altLang="ko-KR" dirty="0"/>
                        <a:t>5$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무료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(30</a:t>
                      </a:r>
                      <a:r>
                        <a:rPr lang="ko-KR" altLang="en-US" dirty="0"/>
                        <a:t>명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관전</a:t>
                      </a:r>
                      <a:r>
                        <a:rPr lang="en-US" altLang="ko-KR" dirty="0"/>
                        <a:t>-100</a:t>
                      </a:r>
                      <a:r>
                        <a:rPr lang="ko-KR" altLang="en-US" dirty="0"/>
                        <a:t>명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/>
                        <a:t>무료</a:t>
                      </a:r>
                      <a:endParaRPr lang="en-US" altLang="ko-KR" dirty="0"/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/>
                        <a:t>(25</a:t>
                      </a:r>
                      <a:r>
                        <a:rPr lang="ko-KR" altLang="en-US" dirty="0"/>
                        <a:t>명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marL="36000" marR="36000" anchor="ctr"/>
                </a:tc>
                <a:extLst>
                  <a:ext uri="{0D108BD9-81ED-4DB2-BD59-A6C34878D82A}">
                    <a16:rowId xmlns:a16="http://schemas.microsoft.com/office/drawing/2014/main" val="2839549894"/>
                  </a:ext>
                </a:extLst>
              </a:tr>
            </a:tbl>
          </a:graphicData>
        </a:graphic>
      </p:graphicFrame>
      <p:pic>
        <p:nvPicPr>
          <p:cNvPr id="1030" name="Picture 6" descr="□ Minecraft(마인크래프트) - 한국어판 로고/패키지 디자인 : 네이버 블로그">
            <a:hlinkClick r:id="rId2"/>
            <a:extLst>
              <a:ext uri="{FF2B5EF4-FFF2-40B4-BE49-F238E27FC236}">
                <a16:creationId xmlns:a16="http://schemas.microsoft.com/office/drawing/2014/main" id="{F7562B87-8E98-445C-BEEC-DD2B79288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342" y="1879137"/>
            <a:ext cx="2048082" cy="45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K텔레콤, 메타버스 플랫폼 &amp;#39;이프랜드&amp;#39; 공개 - 전자신문">
            <a:hlinkClick r:id="rId4"/>
            <a:extLst>
              <a:ext uri="{FF2B5EF4-FFF2-40B4-BE49-F238E27FC236}">
                <a16:creationId xmlns:a16="http://schemas.microsoft.com/office/drawing/2014/main" id="{ED2CD728-6486-4BAD-8616-1CE6AC520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30" b="89199" l="2104" r="96040">
                        <a14:foregroundMark x1="4084" y1="16725" x2="5817" y2="65854"/>
                        <a14:foregroundMark x1="5817" y1="65854" x2="10396" y2="81533"/>
                        <a14:foregroundMark x1="10396" y1="81533" x2="26485" y2="82230"/>
                        <a14:foregroundMark x1="26485" y1="82230" x2="30693" y2="63763"/>
                        <a14:foregroundMark x1="30693" y1="63763" x2="31312" y2="33101"/>
                        <a14:foregroundMark x1="31312" y1="33101" x2="20792" y2="17770"/>
                        <a14:foregroundMark x1="20792" y1="17770" x2="8540" y2="26132"/>
                        <a14:foregroundMark x1="4950" y1="4878" x2="2599" y2="21951"/>
                        <a14:foregroundMark x1="2599" y1="21951" x2="4208" y2="25436"/>
                        <a14:foregroundMark x1="30322" y1="85366" x2="35891" y2="70732"/>
                        <a14:foregroundMark x1="35891" y1="70732" x2="36139" y2="69338"/>
                        <a14:foregroundMark x1="33663" y1="12195" x2="35025" y2="41463"/>
                        <a14:foregroundMark x1="40842" y1="29617" x2="56188" y2="27526"/>
                        <a14:foregroundMark x1="56188" y1="27526" x2="64480" y2="28920"/>
                        <a14:foregroundMark x1="64480" y1="28920" x2="74505" y2="41115"/>
                        <a14:foregroundMark x1="74505" y1="41115" x2="90594" y2="31359"/>
                        <a14:foregroundMark x1="90594" y1="31359" x2="97030" y2="35889"/>
                        <a14:foregroundMark x1="97030" y1="35889" x2="94554" y2="78746"/>
                        <a14:foregroundMark x1="94554" y1="78746" x2="81807" y2="85714"/>
                        <a14:foregroundMark x1="81807" y1="85714" x2="75495" y2="81533"/>
                        <a14:foregroundMark x1="75495" y1="81533" x2="69183" y2="87456"/>
                        <a14:foregroundMark x1="69183" y1="87456" x2="43193" y2="85017"/>
                        <a14:foregroundMark x1="43193" y1="85017" x2="42822" y2="84669"/>
                        <a14:foregroundMark x1="95916" y1="37979" x2="95421" y2="14634"/>
                        <a14:foregroundMark x1="92946" y1="4878" x2="96040" y2="7317"/>
                        <a14:foregroundMark x1="89851" y1="10453" x2="87500" y2="25784"/>
                        <a14:foregroundMark x1="85272" y1="28571" x2="80693" y2="31707"/>
                        <a14:foregroundMark x1="62624" y1="69338" x2="66213" y2="65505"/>
                        <a14:foregroundMark x1="60272" y1="53310" x2="67946" y2="54704"/>
                        <a14:foregroundMark x1="51361" y1="44948" x2="58045" y2="48432"/>
                        <a14:foregroundMark x1="40718" y1="55749" x2="48639" y2="57491"/>
                        <a14:foregroundMark x1="80817" y1="51568" x2="87129" y2="55052"/>
                        <a14:foregroundMark x1="22772" y1="53310" x2="31064" y2="55749"/>
                        <a14:foregroundMark x1="10396" y1="46341" x2="16213" y2="61324"/>
                        <a14:foregroundMark x1="2104" y1="40767" x2="2847" y2="62021"/>
                        <a14:foregroundMark x1="6931" y1="83275" x2="17203" y2="86760"/>
                        <a14:foregroundMark x1="25248" y1="12195" x2="26485" y2="198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528" y="1918087"/>
            <a:ext cx="1049218" cy="3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ZEPETO">
            <a:hlinkClick r:id="rId7"/>
            <a:extLst>
              <a:ext uri="{FF2B5EF4-FFF2-40B4-BE49-F238E27FC236}">
                <a16:creationId xmlns:a16="http://schemas.microsoft.com/office/drawing/2014/main" id="{579595C9-D383-4B30-B154-6DFD6D3C13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8" r="50000" b="6284"/>
          <a:stretch/>
        </p:blipFill>
        <p:spPr bwMode="auto">
          <a:xfrm>
            <a:off x="2672140" y="1918087"/>
            <a:ext cx="1713870" cy="3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>
            <a:hlinkClick r:id="rId9"/>
            <a:extLst>
              <a:ext uri="{FF2B5EF4-FFF2-40B4-BE49-F238E27FC236}">
                <a16:creationId xmlns:a16="http://schemas.microsoft.com/office/drawing/2014/main" id="{C6290D54-7293-49AA-BBB5-101E47C584C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410" b="89744" l="6383" r="96809">
                        <a14:foregroundMark x1="19149" y1="48718" x2="19149" y2="48718"/>
                        <a14:foregroundMark x1="26064" y1="53846" x2="26064" y2="53846"/>
                        <a14:foregroundMark x1="27128" y1="39744" x2="27128" y2="39744"/>
                        <a14:foregroundMark x1="14894" y1="29487" x2="14894" y2="29487"/>
                        <a14:foregroundMark x1="10638" y1="55128" x2="10638" y2="55128"/>
                        <a14:foregroundMark x1="6383" y1="58974" x2="6383" y2="58974"/>
                        <a14:foregroundMark x1="19681" y1="70513" x2="19681" y2="70513"/>
                        <a14:foregroundMark x1="27128" y1="79487" x2="27128" y2="79487"/>
                        <a14:foregroundMark x1="57979" y1="58974" x2="57979" y2="58974"/>
                        <a14:foregroundMark x1="63298" y1="58974" x2="63298" y2="58974"/>
                        <a14:foregroundMark x1="71277" y1="55128" x2="71277" y2="55128"/>
                        <a14:foregroundMark x1="89362" y1="56410" x2="89362" y2="56410"/>
                        <a14:foregroundMark x1="93617" y1="55128" x2="93617" y2="55128"/>
                        <a14:foregroundMark x1="96809" y1="52564" x2="96809" y2="52564"/>
                        <a14:backgroundMark x1="8511" y1="60256" x2="8511" y2="60256"/>
                        <a14:backgroundMark x1="7447" y1="58974" x2="7447" y2="58974"/>
                      </a14:backgroundRemoval>
                    </a14:imgEffect>
                  </a14:imgLayer>
                </a14:imgProps>
              </a:ext>
            </a:extLst>
          </a:blip>
          <a:srcRect t="12807" b="6955"/>
          <a:stretch/>
        </p:blipFill>
        <p:spPr>
          <a:xfrm>
            <a:off x="9934252" y="1891954"/>
            <a:ext cx="1314981" cy="437761"/>
          </a:xfrm>
          <a:prstGeom prst="rect">
            <a:avLst/>
          </a:prstGeom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F5859A9C-3BE8-413E-BF1C-750115366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722" y="2464652"/>
            <a:ext cx="1647173" cy="35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브랜드 &amp;lt; SK텔레콤 &amp;lt; HOME">
            <a:extLst>
              <a:ext uri="{FF2B5EF4-FFF2-40B4-BE49-F238E27FC236}">
                <a16:creationId xmlns:a16="http://schemas.microsoft.com/office/drawing/2014/main" id="{15D0E140-82CA-4519-B353-F5D3FDD6A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007" y="2443286"/>
            <a:ext cx="914400" cy="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청년드림">
            <a:extLst>
              <a:ext uri="{FF2B5EF4-FFF2-40B4-BE49-F238E27FC236}">
                <a16:creationId xmlns:a16="http://schemas.microsoft.com/office/drawing/2014/main" id="{236997FB-B82A-416F-B898-B2AC33FA90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foregroundMark x1="59167" y1="52750" x2="59167" y2="52750"/>
                        <a14:foregroundMark x1="50667" y1="51250" x2="50667" y2="51250"/>
                        <a14:foregroundMark x1="40333" y1="50500" x2="40333" y2="50500"/>
                        <a14:foregroundMark x1="31333" y1="53750" x2="31333" y2="53750"/>
                        <a14:foregroundMark x1="20333" y1="53000" x2="20333" y2="53000"/>
                        <a14:backgroundMark x1="28667" y1="51500" x2="28667" y2="5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95" t="36615" r="13590" b="36154"/>
          <a:stretch/>
        </p:blipFill>
        <p:spPr bwMode="auto">
          <a:xfrm>
            <a:off x="2763190" y="2443286"/>
            <a:ext cx="1531770" cy="3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그림 19">
            <a:hlinkClick r:id="rId9"/>
            <a:extLst>
              <a:ext uri="{FF2B5EF4-FFF2-40B4-BE49-F238E27FC236}">
                <a16:creationId xmlns:a16="http://schemas.microsoft.com/office/drawing/2014/main" id="{B1C9257D-94CC-4136-AB0E-1A17286D8F2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410" b="89744" l="6383" r="96809">
                        <a14:foregroundMark x1="19149" y1="48718" x2="19149" y2="48718"/>
                        <a14:foregroundMark x1="26064" y1="53846" x2="26064" y2="53846"/>
                        <a14:foregroundMark x1="27128" y1="39744" x2="27128" y2="39744"/>
                        <a14:foregroundMark x1="14894" y1="29487" x2="14894" y2="29487"/>
                        <a14:foregroundMark x1="10638" y1="55128" x2="10638" y2="55128"/>
                        <a14:foregroundMark x1="6383" y1="58974" x2="6383" y2="58974"/>
                        <a14:foregroundMark x1="19681" y1="70513" x2="19681" y2="70513"/>
                        <a14:foregroundMark x1="27128" y1="79487" x2="27128" y2="79487"/>
                        <a14:foregroundMark x1="57979" y1="58974" x2="57979" y2="58974"/>
                        <a14:foregroundMark x1="63298" y1="58974" x2="63298" y2="58974"/>
                        <a14:foregroundMark x1="71277" y1="55128" x2="71277" y2="55128"/>
                        <a14:foregroundMark x1="89362" y1="56410" x2="89362" y2="56410"/>
                        <a14:foregroundMark x1="93617" y1="55128" x2="93617" y2="55128"/>
                        <a14:foregroundMark x1="96809" y1="52564" x2="96809" y2="52564"/>
                        <a14:backgroundMark x1="8511" y1="60256" x2="8511" y2="60256"/>
                        <a14:backgroundMark x1="7447" y1="58974" x2="7447" y2="58974"/>
                      </a14:backgroundRemoval>
                    </a14:imgEffect>
                  </a14:imgLayer>
                </a14:imgProps>
              </a:ext>
            </a:extLst>
          </a:blip>
          <a:srcRect t="12807" b="6955"/>
          <a:stretch/>
        </p:blipFill>
        <p:spPr>
          <a:xfrm>
            <a:off x="10081302" y="2449822"/>
            <a:ext cx="1020882" cy="33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3161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교육적 활용을 위한 방법 알아보기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퀴즈 플랫폼을 활용한 평가 학습</a:t>
            </a:r>
            <a:endParaRPr lang="en-US" altLang="ko-KR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08B7EA0-892E-475C-B425-D073031B81D4}"/>
              </a:ext>
            </a:extLst>
          </p:cNvPr>
          <p:cNvSpPr/>
          <p:nvPr/>
        </p:nvSpPr>
        <p:spPr>
          <a:xfrm>
            <a:off x="741028" y="2937607"/>
            <a:ext cx="3194536" cy="290951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퀴즈앤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또는 </a:t>
            </a:r>
            <a:r>
              <a:rPr lang="ko-KR" altLang="en-US" sz="2000" dirty="0" err="1">
                <a:solidFill>
                  <a:schemeClr val="tx1"/>
                </a:solidFill>
              </a:rPr>
              <a:t>게더타운</a:t>
            </a:r>
            <a:r>
              <a:rPr lang="ko-KR" altLang="en-US" sz="2000" dirty="0">
                <a:solidFill>
                  <a:schemeClr val="tx1"/>
                </a:solidFill>
              </a:rPr>
              <a:t> 공간을 </a:t>
            </a:r>
            <a:r>
              <a:rPr lang="en-US" altLang="ko-KR" sz="2000" dirty="0">
                <a:solidFill>
                  <a:schemeClr val="tx1"/>
                </a:solidFill>
              </a:rPr>
              <a:t>O/X</a:t>
            </a:r>
            <a:r>
              <a:rPr lang="ko-KR" altLang="en-US" sz="2000" dirty="0">
                <a:solidFill>
                  <a:schemeClr val="tx1"/>
                </a:solidFill>
              </a:rPr>
              <a:t>로 구분된 공간으로 구성하여 퀴즈 진행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6D2B3DD-603F-4FE7-81D3-913457730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444" y="2729196"/>
            <a:ext cx="7197754" cy="343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8758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교육적 활용을 위한 방법 알아보기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피아노 오브젝트를 활용한 음악 수업</a:t>
            </a:r>
            <a:endParaRPr lang="en-US" altLang="ko-KR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08B7EA0-892E-475C-B425-D073031B81D4}"/>
              </a:ext>
            </a:extLst>
          </p:cNvPr>
          <p:cNvSpPr/>
          <p:nvPr/>
        </p:nvSpPr>
        <p:spPr>
          <a:xfrm>
            <a:off x="741028" y="2937607"/>
            <a:ext cx="3194536" cy="2909519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Piano </a:t>
            </a:r>
            <a:r>
              <a:rPr lang="ko-KR" altLang="en-US" sz="2000" dirty="0">
                <a:solidFill>
                  <a:schemeClr val="tx1"/>
                </a:solidFill>
              </a:rPr>
              <a:t>오브젝트를 활용한 창작 수업 가능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1D7EC8C-E161-4171-A787-824FDBEC1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668" y="2731857"/>
            <a:ext cx="6929306" cy="332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8576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7. </a:t>
            </a:r>
            <a:r>
              <a:rPr lang="ko-KR" altLang="en-US" dirty="0"/>
              <a:t>나만의 공간 만들기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0969772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디자인 하기 전에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4667249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어떤 목적의 공간을 만들 것인가</a:t>
            </a:r>
            <a:r>
              <a:rPr lang="en-US" altLang="ko-KR" dirty="0"/>
              <a:t>?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어떤 내용의 </a:t>
            </a:r>
            <a:r>
              <a:rPr lang="ko-KR" altLang="en-US" dirty="0" err="1"/>
              <a:t>인터렉션을</a:t>
            </a:r>
            <a:r>
              <a:rPr lang="ko-KR" altLang="en-US" dirty="0"/>
              <a:t> 구성할 것인가</a:t>
            </a:r>
            <a:r>
              <a:rPr lang="en-US" altLang="ko-KR" dirty="0"/>
              <a:t>?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어떻게 공간을 구성할 것인가</a:t>
            </a:r>
            <a:r>
              <a:rPr lang="en-US" altLang="ko-K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2736555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디자인 하기 전에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4667249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어떤 목적의 공간을 만들 것인가</a:t>
            </a:r>
            <a:r>
              <a:rPr lang="en-US" altLang="ko-KR" dirty="0"/>
              <a:t>?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어떤 환경을 구축할 것인가</a:t>
            </a:r>
            <a:r>
              <a:rPr lang="en-US" altLang="ko-KR" dirty="0"/>
              <a:t>?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학생들과 어떤 체험을 할 것인가</a:t>
            </a:r>
            <a:r>
              <a:rPr lang="en-US" altLang="ko-KR" dirty="0"/>
              <a:t>?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특정 교과의 수업</a:t>
            </a:r>
            <a:r>
              <a:rPr lang="en-US" altLang="ko-KR" dirty="0"/>
              <a:t>? </a:t>
            </a:r>
            <a:r>
              <a:rPr lang="ko-KR" altLang="en-US" dirty="0" err="1"/>
              <a:t>범교과</a:t>
            </a:r>
            <a:r>
              <a:rPr lang="ko-KR" altLang="en-US" dirty="0"/>
              <a:t> 수업</a:t>
            </a:r>
            <a:r>
              <a:rPr lang="en-US" altLang="ko-K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6540747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디자인 하기 전에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4667249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어떤 내용의 </a:t>
            </a:r>
            <a:r>
              <a:rPr lang="ko-KR" altLang="en-US" dirty="0" err="1"/>
              <a:t>인터렉션을</a:t>
            </a:r>
            <a:r>
              <a:rPr lang="ko-KR" altLang="en-US" dirty="0"/>
              <a:t> 구성할 것인가</a:t>
            </a:r>
            <a:r>
              <a:rPr lang="en-US" altLang="ko-KR" dirty="0"/>
              <a:t>?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퀴즈</a:t>
            </a:r>
            <a:r>
              <a:rPr lang="en-US" altLang="ko-KR" dirty="0"/>
              <a:t>, </a:t>
            </a:r>
            <a:r>
              <a:rPr lang="ko-KR" altLang="en-US" dirty="0"/>
              <a:t>평가</a:t>
            </a:r>
            <a:r>
              <a:rPr lang="en-US" altLang="ko-KR" dirty="0"/>
              <a:t>, </a:t>
            </a:r>
            <a:r>
              <a:rPr lang="ko-KR" altLang="en-US" dirty="0"/>
              <a:t>설문 등의 게임 기반 활동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PDF, PPT, </a:t>
            </a:r>
            <a:r>
              <a:rPr lang="ko-KR" altLang="en-US" dirty="0"/>
              <a:t>동영상</a:t>
            </a:r>
            <a:r>
              <a:rPr lang="en-US" altLang="ko-KR" dirty="0"/>
              <a:t> </a:t>
            </a:r>
            <a:r>
              <a:rPr lang="ko-KR" altLang="en-US" dirty="0"/>
              <a:t>등의 자료 제공 활동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</a:t>
            </a:r>
            <a:r>
              <a:rPr lang="ko-KR" altLang="en-US" dirty="0"/>
              <a:t> 온라인 협력 학습 플랫폼 공유를 통한 토의</a:t>
            </a:r>
            <a:r>
              <a:rPr lang="en-US" altLang="ko-KR" dirty="0"/>
              <a:t>/</a:t>
            </a:r>
            <a:r>
              <a:rPr lang="ko-KR" altLang="en-US" dirty="0"/>
              <a:t>토론 활동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3987791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디자인 하기 전에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1103142" cy="4667249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어떻게 공간을 구성할 것인가</a:t>
            </a:r>
            <a:r>
              <a:rPr lang="en-US" altLang="ko-KR" dirty="0"/>
              <a:t>?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- 1</a:t>
            </a:r>
            <a:r>
              <a:rPr lang="ko-KR" altLang="en-US" dirty="0"/>
              <a:t> 스페이스 </a:t>
            </a:r>
            <a:r>
              <a:rPr lang="en-US" altLang="ko-KR" dirty="0"/>
              <a:t>+ 1 </a:t>
            </a:r>
            <a:r>
              <a:rPr lang="ko-KR" altLang="en-US" dirty="0"/>
              <a:t>룸 구조의 단순한 구조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- 1 </a:t>
            </a:r>
            <a:r>
              <a:rPr lang="ko-KR" altLang="en-US" dirty="0"/>
              <a:t>스페이스 </a:t>
            </a:r>
            <a:r>
              <a:rPr lang="en-US" altLang="ko-KR" dirty="0"/>
              <a:t>+ </a:t>
            </a:r>
            <a:r>
              <a:rPr lang="ko-KR" altLang="en-US" dirty="0"/>
              <a:t>여러 룸의 실습 구조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여러 스페이스 </a:t>
            </a:r>
            <a:r>
              <a:rPr lang="en-US" altLang="ko-KR" dirty="0"/>
              <a:t>+ </a:t>
            </a:r>
            <a:r>
              <a:rPr lang="ko-KR" altLang="en-US" dirty="0"/>
              <a:t>여러 룸이 혼합된 협력 구조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5244661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나만의 공간 디자인하기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553BBC0-E473-4846-B197-6950ABC781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414426"/>
              </p:ext>
            </p:extLst>
          </p:nvPr>
        </p:nvGraphicFramePr>
        <p:xfrm>
          <a:off x="715362" y="1808820"/>
          <a:ext cx="10819499" cy="39964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3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6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9289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800" dirty="0"/>
                        <a:t>항목</a:t>
                      </a:r>
                    </a:p>
                  </a:txBody>
                  <a:tcPr anchor="ctr">
                    <a:solidFill>
                      <a:srgbClr val="F5CF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800" dirty="0"/>
                        <a:t>상세 내용</a:t>
                      </a:r>
                    </a:p>
                  </a:txBody>
                  <a:tcPr anchor="ctr">
                    <a:solidFill>
                      <a:srgbClr val="F5CF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2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목적</a:t>
                      </a:r>
                    </a:p>
                  </a:txBody>
                  <a:tcPr anchor="ctr">
                    <a:solidFill>
                      <a:srgbClr val="F5CF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2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err="1"/>
                        <a:t>인터렉션</a:t>
                      </a:r>
                      <a:endParaRPr lang="ko-KR" altLang="en-US" sz="2800" dirty="0"/>
                    </a:p>
                  </a:txBody>
                  <a:tcPr anchor="ctr">
                    <a:solidFill>
                      <a:srgbClr val="F5CF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2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공간 구성</a:t>
                      </a:r>
                    </a:p>
                  </a:txBody>
                  <a:tcPr anchor="ctr">
                    <a:solidFill>
                      <a:srgbClr val="F5CF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2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/>
                        <a:t>기타 요소</a:t>
                      </a:r>
                    </a:p>
                  </a:txBody>
                  <a:tcPr anchor="ctr">
                    <a:solidFill>
                      <a:srgbClr val="F5CF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2414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/>
              <a:t>8. FAQ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251532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마이크와 스피커 연결이 안돼요</a:t>
            </a:r>
            <a:r>
              <a:rPr lang="en-US" altLang="ko-KR" dirty="0"/>
              <a:t>.(1)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마이크와 카메라 </a:t>
            </a:r>
            <a:r>
              <a:rPr lang="ko-KR" altLang="en-US" b="1" dirty="0">
                <a:solidFill>
                  <a:srgbClr val="983CCA"/>
                </a:solidFill>
              </a:rPr>
              <a:t>사용 권한을 허락</a:t>
            </a:r>
            <a:r>
              <a:rPr lang="ko-KR" altLang="en-US" dirty="0"/>
              <a:t>하세요</a:t>
            </a:r>
            <a:r>
              <a:rPr lang="en-US" altLang="ko-KR" dirty="0"/>
              <a:t>.</a:t>
            </a:r>
          </a:p>
        </p:txBody>
      </p:sp>
      <p:pic>
        <p:nvPicPr>
          <p:cNvPr id="6" name="그림 5" descr="텍스트이(가) 표시된 사진&#10;&#10;자동 생성된 설명">
            <a:extLst>
              <a:ext uri="{FF2B5EF4-FFF2-40B4-BE49-F238E27FC236}">
                <a16:creationId xmlns:a16="http://schemas.microsoft.com/office/drawing/2014/main" id="{A6EC792B-BE58-4A01-A52C-FAF5F7600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186" y="2699972"/>
            <a:ext cx="5136959" cy="2710228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0B8CF91E-F722-494A-8729-3CAADAAEE728}"/>
              </a:ext>
            </a:extLst>
          </p:cNvPr>
          <p:cNvSpPr/>
          <p:nvPr/>
        </p:nvSpPr>
        <p:spPr>
          <a:xfrm>
            <a:off x="4406899" y="4635500"/>
            <a:ext cx="876301" cy="4953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 descr="텍스트이(가) 표시된 사진&#10;&#10;자동 생성된 설명">
            <a:extLst>
              <a:ext uri="{FF2B5EF4-FFF2-40B4-BE49-F238E27FC236}">
                <a16:creationId xmlns:a16="http://schemas.microsoft.com/office/drawing/2014/main" id="{AEED519A-01ED-4F50-9CA8-BE1B49309F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57"/>
          <a:stretch/>
        </p:blipFill>
        <p:spPr>
          <a:xfrm>
            <a:off x="7169150" y="2699972"/>
            <a:ext cx="4537406" cy="3505689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0471C280-C3A0-40FD-9B63-031214785FA7}"/>
              </a:ext>
            </a:extLst>
          </p:cNvPr>
          <p:cNvSpPr/>
          <p:nvPr/>
        </p:nvSpPr>
        <p:spPr>
          <a:xfrm>
            <a:off x="9271000" y="3016250"/>
            <a:ext cx="469900" cy="4127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A0F32EB1-180A-458C-9590-C9627008B505}"/>
              </a:ext>
            </a:extLst>
          </p:cNvPr>
          <p:cNvSpPr/>
          <p:nvPr/>
        </p:nvSpPr>
        <p:spPr>
          <a:xfrm>
            <a:off x="7321550" y="3975100"/>
            <a:ext cx="2825750" cy="4127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1460934-52C3-422B-8833-26771098F007}"/>
              </a:ext>
            </a:extLst>
          </p:cNvPr>
          <p:cNvSpPr/>
          <p:nvPr/>
        </p:nvSpPr>
        <p:spPr>
          <a:xfrm>
            <a:off x="9436100" y="5524500"/>
            <a:ext cx="711200" cy="4127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63D9330-0FFA-4782-8C05-DAA8A2D88CBA}"/>
              </a:ext>
            </a:extLst>
          </p:cNvPr>
          <p:cNvSpPr/>
          <p:nvPr/>
        </p:nvSpPr>
        <p:spPr>
          <a:xfrm>
            <a:off x="7709604" y="6091586"/>
            <a:ext cx="3752146" cy="566412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설정 완료 후 </a:t>
            </a:r>
            <a:r>
              <a:rPr lang="en-US" altLang="ko-KR" sz="2000" dirty="0">
                <a:solidFill>
                  <a:schemeClr val="tx1"/>
                </a:solidFill>
              </a:rPr>
              <a:t>‘</a:t>
            </a:r>
            <a:r>
              <a:rPr lang="ko-KR" altLang="en-US" sz="2000" dirty="0" err="1">
                <a:solidFill>
                  <a:schemeClr val="tx1"/>
                </a:solidFill>
              </a:rPr>
              <a:t>새로고침</a:t>
            </a:r>
            <a:r>
              <a:rPr lang="en-US" altLang="ko-KR" sz="2000" dirty="0">
                <a:solidFill>
                  <a:schemeClr val="tx1"/>
                </a:solidFill>
              </a:rPr>
              <a:t>’(F5</a:t>
            </a:r>
            <a:r>
              <a:rPr lang="ko-KR" altLang="en-US" sz="2000" dirty="0">
                <a:solidFill>
                  <a:schemeClr val="tx1"/>
                </a:solidFill>
              </a:rPr>
              <a:t>키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732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 err="1"/>
              <a:t>제페토</a:t>
            </a:r>
            <a:r>
              <a:rPr lang="ko-KR" altLang="en-US" dirty="0"/>
              <a:t> 활용 사례</a:t>
            </a:r>
            <a:r>
              <a:rPr lang="en-US" altLang="ko-KR" dirty="0"/>
              <a:t>: </a:t>
            </a:r>
            <a:r>
              <a:rPr lang="ko-KR" altLang="en-US" dirty="0"/>
              <a:t>충북대학교 도서관 체험</a:t>
            </a:r>
            <a:endParaRPr lang="en-US" altLang="ko-K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EB224-0D3D-4E0E-A245-E6027DB8BBAF}"/>
              </a:ext>
            </a:extLst>
          </p:cNvPr>
          <p:cNvSpPr txBox="1"/>
          <p:nvPr/>
        </p:nvSpPr>
        <p:spPr>
          <a:xfrm>
            <a:off x="4774223" y="6335880"/>
            <a:ext cx="7167119" cy="37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유튜브</a:t>
            </a:r>
            <a:r>
              <a:rPr lang="en-US" altLang="ko-KR" sz="1400" dirty="0"/>
              <a:t>(</a:t>
            </a:r>
            <a:r>
              <a:rPr lang="ko-KR" altLang="en-US" sz="1400" dirty="0"/>
              <a:t>충북대학교 도서관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pic>
        <p:nvPicPr>
          <p:cNvPr id="6" name="그림 5">
            <a:hlinkClick r:id="rId2"/>
            <a:extLst>
              <a:ext uri="{FF2B5EF4-FFF2-40B4-BE49-F238E27FC236}">
                <a16:creationId xmlns:a16="http://schemas.microsoft.com/office/drawing/2014/main" id="{30DE7740-EEBF-4AD1-9C22-74A5E349B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162" y="2592508"/>
            <a:ext cx="7047676" cy="359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51193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마이크와 스피커 연결이 안돼요</a:t>
            </a:r>
            <a:r>
              <a:rPr lang="en-US" altLang="ko-KR" dirty="0"/>
              <a:t>.(2)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accent2">
                    <a:lumMod val="75000"/>
                  </a:schemeClr>
                </a:solidFill>
              </a:rPr>
              <a:t>마이크와 스피커 연결을 확인</a:t>
            </a:r>
            <a:r>
              <a:rPr lang="ko-KR" altLang="en-US" dirty="0"/>
              <a:t>하세요</a:t>
            </a:r>
            <a:r>
              <a:rPr lang="en-US" altLang="ko-KR" dirty="0"/>
              <a:t>.</a:t>
            </a:r>
          </a:p>
        </p:txBody>
      </p:sp>
      <p:pic>
        <p:nvPicPr>
          <p:cNvPr id="5" name="그림 4" descr="텍스트, 전자기기, 스크린샷이(가) 표시된 사진&#10;&#10;자동 생성된 설명">
            <a:extLst>
              <a:ext uri="{FF2B5EF4-FFF2-40B4-BE49-F238E27FC236}">
                <a16:creationId xmlns:a16="http://schemas.microsoft.com/office/drawing/2014/main" id="{BE23B16E-2EBB-49E6-9963-AC3FF3646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900" y="2565034"/>
            <a:ext cx="3762900" cy="3724795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587658B4-F3DE-4703-B75D-2B9BB5204506}"/>
              </a:ext>
            </a:extLst>
          </p:cNvPr>
          <p:cNvSpPr/>
          <p:nvPr/>
        </p:nvSpPr>
        <p:spPr>
          <a:xfrm>
            <a:off x="2057399" y="5740400"/>
            <a:ext cx="1333501" cy="4254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5BCD93A4-5ECB-43D3-B4AB-87A0524090DA}"/>
              </a:ext>
            </a:extLst>
          </p:cNvPr>
          <p:cNvSpPr/>
          <p:nvPr/>
        </p:nvSpPr>
        <p:spPr>
          <a:xfrm>
            <a:off x="1930399" y="3879850"/>
            <a:ext cx="2565401" cy="4254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 descr="텍스트이(가) 표시된 사진&#10;&#10;자동 생성된 설명">
            <a:extLst>
              <a:ext uri="{FF2B5EF4-FFF2-40B4-BE49-F238E27FC236}">
                <a16:creationId xmlns:a16="http://schemas.microsoft.com/office/drawing/2014/main" id="{175F15C9-2536-4282-8A30-5E7657BC7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65034"/>
            <a:ext cx="5284016" cy="3743562"/>
          </a:xfrm>
          <a:prstGeom prst="rect">
            <a:avLst/>
          </a:prstGeom>
        </p:spPr>
      </p:pic>
      <p:sp>
        <p:nvSpPr>
          <p:cNvPr id="17" name="오른쪽 화살표 7">
            <a:extLst>
              <a:ext uri="{FF2B5EF4-FFF2-40B4-BE49-F238E27FC236}">
                <a16:creationId xmlns:a16="http://schemas.microsoft.com/office/drawing/2014/main" id="{BD6A7579-5106-4DCA-BD6C-D0FD648C8926}"/>
              </a:ext>
            </a:extLst>
          </p:cNvPr>
          <p:cNvSpPr/>
          <p:nvPr/>
        </p:nvSpPr>
        <p:spPr>
          <a:xfrm>
            <a:off x="4881697" y="3779587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53C152D-620B-4A9F-A9D8-907287EE3F72}"/>
              </a:ext>
            </a:extLst>
          </p:cNvPr>
          <p:cNvSpPr/>
          <p:nvPr/>
        </p:nvSpPr>
        <p:spPr>
          <a:xfrm>
            <a:off x="6172607" y="3009716"/>
            <a:ext cx="5047843" cy="259098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59FE99D1-A4DC-4771-9900-610E900B8160}"/>
              </a:ext>
            </a:extLst>
          </p:cNvPr>
          <p:cNvSpPr/>
          <p:nvPr/>
        </p:nvSpPr>
        <p:spPr>
          <a:xfrm>
            <a:off x="6966356" y="5779762"/>
            <a:ext cx="3460344" cy="913138"/>
          </a:xfrm>
          <a:prstGeom prst="rect">
            <a:avLst/>
          </a:prstGeom>
          <a:solidFill>
            <a:schemeClr val="bg1">
              <a:alpha val="8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줌 등 다른 프로그램에서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중복으로 사용하는지 확인</a:t>
            </a:r>
          </a:p>
        </p:txBody>
      </p:sp>
    </p:spTree>
    <p:extLst>
      <p:ext uri="{BB962C8B-B14F-4D97-AF65-F5344CB8AC3E}">
        <p14:creationId xmlns:p14="http://schemas.microsoft.com/office/powerpoint/2010/main" val="82594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유튜브 영상이 연결되지 않아요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837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유튜브 영상의 </a:t>
            </a:r>
            <a:r>
              <a:rPr lang="ko-KR" altLang="en-US" b="1" dirty="0">
                <a:solidFill>
                  <a:srgbClr val="00B050"/>
                </a:solidFill>
              </a:rPr>
              <a:t>공개 여부를 확인</a:t>
            </a:r>
            <a:r>
              <a:rPr lang="ko-KR" altLang="en-US" dirty="0"/>
              <a:t>하세요</a:t>
            </a:r>
            <a:r>
              <a:rPr lang="en-US" altLang="ko-KR" dirty="0"/>
              <a:t>.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유튜브 정책 상 외부 링크가 안되도록 설정된 영상이나 시청 연령에 제한이 있는 영상은 </a:t>
            </a:r>
            <a:r>
              <a:rPr lang="ko-KR" altLang="en-US" dirty="0" err="1"/>
              <a:t>게더타운에서</a:t>
            </a:r>
            <a:r>
              <a:rPr lang="ko-KR" altLang="en-US" dirty="0"/>
              <a:t> 시청할 수 없습니다</a:t>
            </a:r>
            <a:r>
              <a:rPr lang="en-US" altLang="ko-KR" dirty="0"/>
              <a:t>.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관련 정보를 수정하거나 유튜브에 직접 접속하여 시청해야 합니다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508260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구글 드라이브가 연결되지 않아요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837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플랫폼 정책에 따라 연결되지 않는 주소가 있습니다</a:t>
            </a:r>
            <a:r>
              <a:rPr lang="en-US" altLang="ko-KR" dirty="0"/>
              <a:t>.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b="1" dirty="0"/>
              <a:t>유튜브 채널</a:t>
            </a:r>
            <a:r>
              <a:rPr lang="en-US" altLang="ko-KR" b="1" dirty="0"/>
              <a:t>, </a:t>
            </a:r>
            <a:r>
              <a:rPr lang="ko-KR" altLang="en-US" b="1" dirty="0"/>
              <a:t>구글 드라이브 폴더</a:t>
            </a:r>
            <a:r>
              <a:rPr lang="ko-KR" altLang="en-US" dirty="0"/>
              <a:t>는 연결 안됨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주소를 연결하지 않고</a:t>
            </a:r>
            <a:r>
              <a:rPr lang="en-US" altLang="ko-KR" dirty="0"/>
              <a:t>, </a:t>
            </a:r>
            <a:r>
              <a:rPr lang="ko-KR" altLang="en-US" b="1" dirty="0">
                <a:solidFill>
                  <a:schemeClr val="accent5">
                    <a:lumMod val="75000"/>
                  </a:schemeClr>
                </a:solidFill>
              </a:rPr>
              <a:t>쪽지에 남겨서 공유</a:t>
            </a:r>
            <a:r>
              <a:rPr lang="ko-KR" altLang="en-US" dirty="0"/>
              <a:t>하도록 합니다</a:t>
            </a:r>
            <a:r>
              <a:rPr lang="en-US" altLang="ko-KR" dirty="0"/>
              <a:t>.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81D5A324-0023-4074-9939-7E803E916861}"/>
              </a:ext>
            </a:extLst>
          </p:cNvPr>
          <p:cNvGrpSpPr/>
          <p:nvPr/>
        </p:nvGrpSpPr>
        <p:grpSpPr>
          <a:xfrm>
            <a:off x="3165151" y="4063327"/>
            <a:ext cx="1794410" cy="2524672"/>
            <a:chOff x="3165150" y="2539632"/>
            <a:chExt cx="3036275" cy="4048367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409FC12A-22B2-4416-9A2B-E00B364E9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5150" y="2539632"/>
              <a:ext cx="3036275" cy="4048367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9B779B63-A6C4-43A8-874A-5BF35680BB05}"/>
                </a:ext>
              </a:extLst>
            </p:cNvPr>
            <p:cNvSpPr/>
            <p:nvPr/>
          </p:nvSpPr>
          <p:spPr>
            <a:xfrm>
              <a:off x="3298824" y="3371735"/>
              <a:ext cx="2797176" cy="457315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C4F31683-9C28-4493-9ECC-BB742E3FD109}"/>
                </a:ext>
              </a:extLst>
            </p:cNvPr>
            <p:cNvSpPr/>
            <p:nvPr/>
          </p:nvSpPr>
          <p:spPr>
            <a:xfrm>
              <a:off x="3298824" y="4171039"/>
              <a:ext cx="2797176" cy="457315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84C2A79B-F697-45D5-ADB3-E09400245149}"/>
                </a:ext>
              </a:extLst>
            </p:cNvPr>
            <p:cNvSpPr/>
            <p:nvPr/>
          </p:nvSpPr>
          <p:spPr>
            <a:xfrm>
              <a:off x="4641850" y="5999015"/>
              <a:ext cx="1454150" cy="581206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581D18EF-8091-4F2C-B86B-AC3360D0F2AE}"/>
              </a:ext>
            </a:extLst>
          </p:cNvPr>
          <p:cNvGrpSpPr/>
          <p:nvPr/>
        </p:nvGrpSpPr>
        <p:grpSpPr>
          <a:xfrm>
            <a:off x="5548140" y="4287385"/>
            <a:ext cx="2421068" cy="1714014"/>
            <a:chOff x="7413274" y="2283977"/>
            <a:chExt cx="4113724" cy="3033136"/>
          </a:xfrm>
        </p:grpSpPr>
        <p:pic>
          <p:nvPicPr>
            <p:cNvPr id="4" name="그림 3" descr="텍스트, 건물이(가) 표시된 사진&#10;&#10;자동 생성된 설명">
              <a:extLst>
                <a:ext uri="{FF2B5EF4-FFF2-40B4-BE49-F238E27FC236}">
                  <a16:creationId xmlns:a16="http://schemas.microsoft.com/office/drawing/2014/main" id="{2ECB9433-18E1-495F-B0AF-BAB66FCCB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13274" y="2283977"/>
              <a:ext cx="4113724" cy="3033136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F0B399CE-B520-46AD-A446-AA285EC74D27}"/>
                </a:ext>
              </a:extLst>
            </p:cNvPr>
            <p:cNvSpPr/>
            <p:nvPr/>
          </p:nvSpPr>
          <p:spPr>
            <a:xfrm>
              <a:off x="7609585" y="3321208"/>
              <a:ext cx="1983669" cy="1307145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79352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 dirty="0"/>
              <a:t>5. </a:t>
            </a:r>
            <a:r>
              <a:rPr lang="ko-KR" altLang="en-US" spc="-150" dirty="0"/>
              <a:t>구글 드라이브에 연결된 파일이 열리지 않아요</a:t>
            </a:r>
            <a:r>
              <a:rPr lang="en-US" altLang="ko-KR" spc="-150" dirty="0"/>
              <a:t>.</a:t>
            </a:r>
            <a:endParaRPr lang="ko-KR" altLang="en-US" spc="-15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837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구글 드라이브에 연결된 </a:t>
            </a:r>
            <a:r>
              <a:rPr lang="en-US" altLang="ko-KR" dirty="0"/>
              <a:t>PDF </a:t>
            </a:r>
            <a:r>
              <a:rPr lang="ko-KR" altLang="en-US" dirty="0"/>
              <a:t>파일은 아래처럼 수정해야 합니다</a:t>
            </a:r>
            <a:r>
              <a:rPr lang="en-US" altLang="ko-KR" dirty="0"/>
              <a:t>.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공유 주소 중 </a:t>
            </a:r>
            <a:r>
              <a:rPr lang="en-US" altLang="ko-KR" dirty="0"/>
              <a:t>‘</a:t>
            </a:r>
            <a:r>
              <a:rPr lang="en-US" altLang="ko-KR" b="1" dirty="0">
                <a:solidFill>
                  <a:schemeClr val="accent2">
                    <a:lumMod val="75000"/>
                  </a:schemeClr>
                </a:solidFill>
              </a:rPr>
              <a:t>view</a:t>
            </a:r>
            <a:r>
              <a:rPr lang="en-US" altLang="ko-KR" dirty="0"/>
              <a:t>’</a:t>
            </a:r>
            <a:r>
              <a:rPr lang="ko-KR" altLang="en-US" dirty="0"/>
              <a:t>를 </a:t>
            </a:r>
            <a:r>
              <a:rPr lang="en-US" altLang="ko-KR" dirty="0"/>
              <a:t>‘</a:t>
            </a:r>
            <a:r>
              <a:rPr lang="en-US" altLang="ko-KR" b="1" dirty="0">
                <a:solidFill>
                  <a:srgbClr val="FF0000"/>
                </a:solidFill>
              </a:rPr>
              <a:t>preview</a:t>
            </a:r>
            <a:r>
              <a:rPr lang="en-US" altLang="ko-KR" dirty="0"/>
              <a:t>’</a:t>
            </a:r>
            <a:r>
              <a:rPr lang="ko-KR" altLang="en-US" dirty="0"/>
              <a:t>로 수정하기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원본 주소</a:t>
            </a:r>
            <a:r>
              <a:rPr lang="en-US" altLang="ko-KR" dirty="0"/>
              <a:t>:  </a:t>
            </a:r>
            <a:r>
              <a:rPr lang="en-US" altLang="ko-KR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https://drive.google.com/file/d/1RlIH-FVz0BO_4G6ktrsbCTiBrqbaTEx2/</a:t>
            </a:r>
            <a:r>
              <a:rPr lang="en-US" altLang="ko-KR" sz="1800" b="1" dirty="0">
                <a:solidFill>
                  <a:schemeClr val="accent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view</a:t>
            </a:r>
            <a:r>
              <a:rPr lang="en-US" altLang="ko-KR" dirty="0"/>
              <a:t> </a:t>
            </a:r>
            <a:br>
              <a:rPr lang="en-US" altLang="ko-KR" dirty="0"/>
            </a:br>
            <a:r>
              <a:rPr lang="en-US" altLang="ko-KR" dirty="0"/>
              <a:t> - </a:t>
            </a:r>
            <a:r>
              <a:rPr lang="ko-KR" altLang="en-US" dirty="0"/>
              <a:t>수정 주소</a:t>
            </a:r>
            <a:r>
              <a:rPr lang="en-US" altLang="ko-KR" dirty="0"/>
              <a:t>: </a:t>
            </a:r>
            <a:r>
              <a:rPr lang="en-US" altLang="ko-KR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https://drive.google.com/file/d/1RlIH-FVz0BO_4G6ktrsbCTiBrqbaTEx2/</a:t>
            </a:r>
            <a:r>
              <a:rPr lang="en-US" altLang="ko-KR" sz="1800" b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preview</a:t>
            </a:r>
            <a:endParaRPr lang="en-US" altLang="ko-K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9112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/>
              <a:t>5 . </a:t>
            </a:r>
            <a:r>
              <a:rPr lang="ko-KR" altLang="en-US" spc="-150" dirty="0"/>
              <a:t>구글 드라이브에 연결된 파일이 열리지 않아요</a:t>
            </a:r>
            <a:r>
              <a:rPr lang="en-US" altLang="ko-KR" spc="-150" dirty="0"/>
              <a:t>.</a:t>
            </a:r>
            <a:endParaRPr lang="ko-KR" altLang="en-US" spc="-15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48016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구글 드라이브에 연결된 </a:t>
            </a:r>
            <a:r>
              <a:rPr lang="en-US" altLang="ko-KR" dirty="0"/>
              <a:t>PPT </a:t>
            </a:r>
            <a:r>
              <a:rPr lang="ko-KR" altLang="en-US" dirty="0"/>
              <a:t>파일은 아래처럼 수정해야 합니다</a:t>
            </a:r>
            <a:r>
              <a:rPr lang="en-US" altLang="ko-KR" dirty="0"/>
              <a:t>.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79B6C7A-F131-4587-BB6D-593C7A3F4E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360"/>
          <a:stretch/>
        </p:blipFill>
        <p:spPr>
          <a:xfrm>
            <a:off x="1489056" y="2450592"/>
            <a:ext cx="2543432" cy="4220871"/>
          </a:xfrm>
          <a:prstGeom prst="rect">
            <a:avLst/>
          </a:prstGeom>
        </p:spPr>
      </p:pic>
      <p:pic>
        <p:nvPicPr>
          <p:cNvPr id="7" name="그림 6" descr="텍스트이(가) 표시된 사진&#10;&#10;자동 생성된 설명">
            <a:extLst>
              <a:ext uri="{FF2B5EF4-FFF2-40B4-BE49-F238E27FC236}">
                <a16:creationId xmlns:a16="http://schemas.microsoft.com/office/drawing/2014/main" id="{E76B3631-8D3B-48E2-BA17-A6D534B2F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549" y="2866630"/>
            <a:ext cx="3636279" cy="3288053"/>
          </a:xfrm>
          <a:prstGeom prst="rect">
            <a:avLst/>
          </a:prstGeom>
        </p:spPr>
      </p:pic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8DCC072C-35D2-4A21-B034-BBA40256B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889" y="2867558"/>
            <a:ext cx="3075105" cy="3364994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E9F0DF0C-5315-4364-A6DD-B64D320E807C}"/>
              </a:ext>
            </a:extLst>
          </p:cNvPr>
          <p:cNvSpPr/>
          <p:nvPr/>
        </p:nvSpPr>
        <p:spPr>
          <a:xfrm>
            <a:off x="1991563" y="6135337"/>
            <a:ext cx="1029615" cy="3575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AE0E791-1874-4046-A97B-571A930EACAC}"/>
              </a:ext>
            </a:extLst>
          </p:cNvPr>
          <p:cNvSpPr/>
          <p:nvPr/>
        </p:nvSpPr>
        <p:spPr>
          <a:xfrm>
            <a:off x="1823313" y="2577935"/>
            <a:ext cx="405159" cy="35753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2410A5C8-918D-4FC9-8391-25C455824E80}"/>
              </a:ext>
            </a:extLst>
          </p:cNvPr>
          <p:cNvSpPr/>
          <p:nvPr/>
        </p:nvSpPr>
        <p:spPr>
          <a:xfrm>
            <a:off x="4498594" y="5202770"/>
            <a:ext cx="672913" cy="34418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C30031E3-DF47-4CDF-BAC1-DF4C5B7F9ECE}"/>
              </a:ext>
            </a:extLst>
          </p:cNvPr>
          <p:cNvSpPr/>
          <p:nvPr/>
        </p:nvSpPr>
        <p:spPr>
          <a:xfrm>
            <a:off x="8513476" y="4742542"/>
            <a:ext cx="2937719" cy="34418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7">
            <a:extLst>
              <a:ext uri="{FF2B5EF4-FFF2-40B4-BE49-F238E27FC236}">
                <a16:creationId xmlns:a16="http://schemas.microsoft.com/office/drawing/2014/main" id="{E91DC930-AAE5-4C7A-BC03-D8288123AA77}"/>
              </a:ext>
            </a:extLst>
          </p:cNvPr>
          <p:cNvSpPr/>
          <p:nvPr/>
        </p:nvSpPr>
        <p:spPr>
          <a:xfrm>
            <a:off x="3757017" y="396532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오른쪽 화살표 7">
            <a:extLst>
              <a:ext uri="{FF2B5EF4-FFF2-40B4-BE49-F238E27FC236}">
                <a16:creationId xmlns:a16="http://schemas.microsoft.com/office/drawing/2014/main" id="{97EB61E3-43A1-437C-B476-E82B5F7E693C}"/>
              </a:ext>
            </a:extLst>
          </p:cNvPr>
          <p:cNvSpPr/>
          <p:nvPr/>
        </p:nvSpPr>
        <p:spPr>
          <a:xfrm>
            <a:off x="7728062" y="3965324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80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 dirty="0"/>
              <a:t>6. </a:t>
            </a:r>
            <a:r>
              <a:rPr lang="ko-KR" altLang="en-US" spc="-150" dirty="0"/>
              <a:t>구글 드라이브에 연결된 파일이 열리지 않아요</a:t>
            </a:r>
            <a:r>
              <a:rPr lang="en-US" altLang="ko-KR" spc="-150" dirty="0"/>
              <a:t>.</a:t>
            </a:r>
            <a:endParaRPr lang="ko-KR" altLang="en-US" spc="-15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837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구글 드라이브에 연결된 </a:t>
            </a:r>
            <a:r>
              <a:rPr lang="en-US" altLang="ko-KR" dirty="0"/>
              <a:t>PPT </a:t>
            </a:r>
            <a:r>
              <a:rPr lang="ko-KR" altLang="en-US" dirty="0"/>
              <a:t>파일은 아래처럼 수정해야 합니다</a:t>
            </a:r>
            <a:r>
              <a:rPr lang="en-US" altLang="ko-KR" dirty="0"/>
              <a:t>.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공유 주소 중 </a:t>
            </a:r>
            <a:r>
              <a:rPr lang="en-US" altLang="ko-KR" dirty="0"/>
              <a:t>‘</a:t>
            </a:r>
            <a:r>
              <a:rPr lang="en-US" altLang="ko-KR" b="1" dirty="0">
                <a:solidFill>
                  <a:schemeClr val="accent2">
                    <a:lumMod val="75000"/>
                  </a:schemeClr>
                </a:solidFill>
              </a:rPr>
              <a:t>pub? ~</a:t>
            </a:r>
            <a:r>
              <a:rPr lang="en-US" altLang="ko-KR" dirty="0"/>
              <a:t>’</a:t>
            </a:r>
            <a:r>
              <a:rPr lang="ko-KR" altLang="en-US" dirty="0"/>
              <a:t>를 </a:t>
            </a:r>
            <a:r>
              <a:rPr lang="en-US" altLang="ko-KR" dirty="0"/>
              <a:t>‘</a:t>
            </a:r>
            <a:r>
              <a:rPr lang="en-US" altLang="ko-KR" b="1" dirty="0">
                <a:solidFill>
                  <a:srgbClr val="FF0000"/>
                </a:solidFill>
              </a:rPr>
              <a:t>embed</a:t>
            </a:r>
            <a:r>
              <a:rPr lang="en-US" altLang="ko-KR" dirty="0"/>
              <a:t>’</a:t>
            </a:r>
            <a:r>
              <a:rPr lang="ko-KR" altLang="en-US" dirty="0"/>
              <a:t>로 수정하기</a:t>
            </a:r>
            <a:endParaRPr lang="en-US" altLang="ko-KR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dirty="0"/>
              <a:t> - </a:t>
            </a:r>
            <a:r>
              <a:rPr lang="ko-KR" altLang="en-US" dirty="0"/>
              <a:t>원본 주소</a:t>
            </a:r>
            <a:r>
              <a:rPr lang="en-US" altLang="ko-KR" dirty="0"/>
              <a:t>: 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sz="1600" dirty="0"/>
              <a:t>https://docs.google.com/presentation/d/e/2PACX-1vTfuqp59wb9kBRKnUOgpJT1dGcgf8w7i622N8qlmYHBPZKJ-bZ9pDV_LY9t1FVAwQ/</a:t>
            </a:r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pub?start=false&amp;loop=false&amp;delayms=3000</a:t>
            </a:r>
            <a:r>
              <a:rPr lang="en-US" altLang="ko-KR" dirty="0"/>
              <a:t> </a:t>
            </a:r>
            <a:br>
              <a:rPr lang="en-US" altLang="ko-KR" dirty="0"/>
            </a:br>
            <a:r>
              <a:rPr lang="en-US" altLang="ko-KR" dirty="0"/>
              <a:t> - </a:t>
            </a:r>
            <a:r>
              <a:rPr lang="ko-KR" altLang="en-US" dirty="0"/>
              <a:t>수정 주소</a:t>
            </a:r>
            <a:r>
              <a:rPr lang="en-US" altLang="ko-KR" dirty="0"/>
              <a:t>: 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ko-KR" sz="1600" dirty="0"/>
              <a:t>https://docs.google.com/presentation/d/e/2PACX-1vTfuqp59wb9kBRKnUOgpJT1dGcgf8w7i622N8qlmYHBPZKJ-bZ9pDV_LY9t1FVAwQ/</a:t>
            </a:r>
            <a:r>
              <a:rPr lang="en-US" altLang="ko-KR" sz="1600" b="1" dirty="0">
                <a:solidFill>
                  <a:srgbClr val="FF0000"/>
                </a:solidFill>
              </a:rPr>
              <a:t>embed</a:t>
            </a:r>
          </a:p>
        </p:txBody>
      </p:sp>
    </p:spTree>
    <p:extLst>
      <p:ext uri="{BB962C8B-B14F-4D97-AF65-F5344CB8AC3E}">
        <p14:creationId xmlns:p14="http://schemas.microsoft.com/office/powerpoint/2010/main" val="403034078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 dirty="0"/>
              <a:t>7. </a:t>
            </a:r>
            <a:r>
              <a:rPr lang="ko-KR" altLang="en-US" spc="-150" dirty="0"/>
              <a:t>학생들은 어떻게 참여할 수 있나요</a:t>
            </a:r>
            <a:r>
              <a:rPr lang="en-US" altLang="ko-KR" spc="-150" dirty="0"/>
              <a:t>?</a:t>
            </a:r>
            <a:endParaRPr lang="ko-KR" altLang="en-US" spc="-15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837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accent2">
                    <a:lumMod val="75000"/>
                  </a:schemeClr>
                </a:solidFill>
              </a:rPr>
              <a:t>학생들은 계정 가입 없이</a:t>
            </a:r>
            <a:r>
              <a:rPr lang="ko-KR" altLang="en-US" dirty="0"/>
              <a:t> 교사가 안내해주는 </a:t>
            </a:r>
            <a:r>
              <a:rPr lang="ko-KR" altLang="en-US" b="1" dirty="0">
                <a:solidFill>
                  <a:srgbClr val="FF0000"/>
                </a:solidFill>
              </a:rPr>
              <a:t>인터넷 링크</a:t>
            </a:r>
            <a:r>
              <a:rPr lang="ko-KR" altLang="en-US" dirty="0"/>
              <a:t>를</a:t>
            </a:r>
            <a:r>
              <a:rPr lang="en-US" altLang="ko-KR" dirty="0"/>
              <a:t> </a:t>
            </a:r>
            <a:r>
              <a:rPr lang="ko-KR" altLang="en-US" dirty="0"/>
              <a:t>통해 참여 가능합니다</a:t>
            </a:r>
            <a:r>
              <a:rPr lang="en-US" altLang="ko-KR" dirty="0"/>
              <a:t>.(2</a:t>
            </a:r>
            <a:r>
              <a:rPr lang="ko-KR" altLang="en-US" dirty="0"/>
              <a:t>가지 방법 모두 참여 가능</a:t>
            </a:r>
            <a:r>
              <a:rPr lang="en-US" altLang="ko-KR" dirty="0"/>
              <a:t>)</a:t>
            </a:r>
          </a:p>
        </p:txBody>
      </p:sp>
      <p:pic>
        <p:nvPicPr>
          <p:cNvPr id="4" name="그림 3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id="{E3280AE0-6C69-4786-A874-787B52A5E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796" y="3224533"/>
            <a:ext cx="2760329" cy="3140553"/>
          </a:xfrm>
          <a:prstGeom prst="rect">
            <a:avLst/>
          </a:prstGeom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942FA9B1-9667-42BA-8EE0-A3999B0C99B4}"/>
              </a:ext>
            </a:extLst>
          </p:cNvPr>
          <p:cNvGrpSpPr/>
          <p:nvPr/>
        </p:nvGrpSpPr>
        <p:grpSpPr>
          <a:xfrm>
            <a:off x="5091542" y="3224533"/>
            <a:ext cx="3425439" cy="3268341"/>
            <a:chOff x="755874" y="1866681"/>
            <a:chExt cx="4188962" cy="4626193"/>
          </a:xfrm>
        </p:grpSpPr>
        <p:pic>
          <p:nvPicPr>
            <p:cNvPr id="6" name="그림 5" descr="텍스트, 전자기기이(가) 표시된 사진&#10;&#10;자동 생성된 설명">
              <a:extLst>
                <a:ext uri="{FF2B5EF4-FFF2-40B4-BE49-F238E27FC236}">
                  <a16:creationId xmlns:a16="http://schemas.microsoft.com/office/drawing/2014/main" id="{D42B1E6F-BA3A-41E7-B3B2-E41AAD994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74" y="1866681"/>
              <a:ext cx="4188962" cy="4626193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7550DE89-2AB8-4330-B58A-309E63A3C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50064" y="1903372"/>
              <a:ext cx="3194772" cy="3734149"/>
            </a:xfrm>
            <a:prstGeom prst="rect">
              <a:avLst/>
            </a:prstGeom>
          </p:spPr>
        </p:pic>
      </p:grpSp>
      <p:pic>
        <p:nvPicPr>
          <p:cNvPr id="8" name="그림 7" descr="텍스트, 스크린샷, 전화, 휴대폰이(가) 표시된 사진&#10;&#10;자동 생성된 설명">
            <a:extLst>
              <a:ext uri="{FF2B5EF4-FFF2-40B4-BE49-F238E27FC236}">
                <a16:creationId xmlns:a16="http://schemas.microsoft.com/office/drawing/2014/main" id="{413A1C19-12DD-4404-819C-908EAAD02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5114" y="3730762"/>
            <a:ext cx="2811772" cy="2255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오른쪽 화살표 7">
            <a:extLst>
              <a:ext uri="{FF2B5EF4-FFF2-40B4-BE49-F238E27FC236}">
                <a16:creationId xmlns:a16="http://schemas.microsoft.com/office/drawing/2014/main" id="{AF2DD410-387E-4FBA-9F18-F53B9D467B50}"/>
              </a:ext>
            </a:extLst>
          </p:cNvPr>
          <p:cNvSpPr/>
          <p:nvPr/>
        </p:nvSpPr>
        <p:spPr>
          <a:xfrm>
            <a:off x="8334264" y="4420551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9F0DF0C-5315-4364-A6DD-B64D320E807C}"/>
              </a:ext>
            </a:extLst>
          </p:cNvPr>
          <p:cNvSpPr/>
          <p:nvPr/>
        </p:nvSpPr>
        <p:spPr>
          <a:xfrm>
            <a:off x="1791266" y="3857275"/>
            <a:ext cx="1700871" cy="45346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9F0DF0C-5315-4364-A6DD-B64D320E807C}"/>
              </a:ext>
            </a:extLst>
          </p:cNvPr>
          <p:cNvSpPr/>
          <p:nvPr/>
        </p:nvSpPr>
        <p:spPr>
          <a:xfrm>
            <a:off x="5904521" y="5876943"/>
            <a:ext cx="2490541" cy="51426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E9F0DF0C-5315-4364-A6DD-B64D320E807C}"/>
              </a:ext>
            </a:extLst>
          </p:cNvPr>
          <p:cNvSpPr/>
          <p:nvPr/>
        </p:nvSpPr>
        <p:spPr>
          <a:xfrm>
            <a:off x="5100955" y="5763726"/>
            <a:ext cx="699065" cy="63619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9F0DF0C-5315-4364-A6DD-B64D320E807C}"/>
              </a:ext>
            </a:extLst>
          </p:cNvPr>
          <p:cNvSpPr/>
          <p:nvPr/>
        </p:nvSpPr>
        <p:spPr>
          <a:xfrm>
            <a:off x="10311000" y="5109235"/>
            <a:ext cx="1262691" cy="43812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980441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텍스트이(가) 표시된 사진&#10;&#10;자동 생성된 설명">
            <a:extLst>
              <a:ext uri="{FF2B5EF4-FFF2-40B4-BE49-F238E27FC236}">
                <a16:creationId xmlns:a16="http://schemas.microsoft.com/office/drawing/2014/main" id="{FAE8BCE7-4D4E-4DBF-B201-7FACA0BDD5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584"/>
          <a:stretch/>
        </p:blipFill>
        <p:spPr>
          <a:xfrm>
            <a:off x="839887" y="3334008"/>
            <a:ext cx="3167543" cy="3029373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 dirty="0"/>
              <a:t>8. </a:t>
            </a:r>
            <a:r>
              <a:rPr lang="ko-KR" altLang="en-US" spc="-150" dirty="0"/>
              <a:t>제작한 공간을 다른 사람과 공유할 수 있나요</a:t>
            </a:r>
            <a:r>
              <a:rPr lang="en-US" altLang="ko-KR" spc="-150" dirty="0"/>
              <a:t>?</a:t>
            </a:r>
            <a:endParaRPr lang="ko-KR" altLang="en-US" spc="-15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4778374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다른 참여자에게 공간을 관리할 수 있는 권한을 줄 수 있습니다</a:t>
            </a:r>
            <a:r>
              <a:rPr lang="en-US" altLang="ko-KR" dirty="0"/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b="1" spc="-150" dirty="0">
                <a:solidFill>
                  <a:schemeClr val="accent2">
                    <a:lumMod val="75000"/>
                  </a:schemeClr>
                </a:solidFill>
              </a:rPr>
              <a:t>공간을 복사할 수 있는 권한은 최초 공간을 개설한 사람만 가능</a:t>
            </a:r>
            <a:r>
              <a:rPr lang="ko-KR" altLang="en-US" spc="-150" dirty="0"/>
              <a:t>합니다</a:t>
            </a:r>
            <a:r>
              <a:rPr lang="en-US" altLang="ko-KR" spc="-150" dirty="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7941553-BC9D-4105-8924-522EC08259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6534"/>
          <a:stretch/>
        </p:blipFill>
        <p:spPr>
          <a:xfrm>
            <a:off x="4340888" y="3334008"/>
            <a:ext cx="3688468" cy="307757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7E9F286-9D21-4354-B406-D1BCF06DB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2814" y="3334008"/>
            <a:ext cx="3334192" cy="2982586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0048D375-5664-438F-8AE4-75EF8C06CD97}"/>
              </a:ext>
            </a:extLst>
          </p:cNvPr>
          <p:cNvSpPr/>
          <p:nvPr/>
        </p:nvSpPr>
        <p:spPr>
          <a:xfrm>
            <a:off x="986594" y="5525139"/>
            <a:ext cx="2963614" cy="68546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742DD981-0D2C-41F4-B482-71A4945DA7D5}"/>
              </a:ext>
            </a:extLst>
          </p:cNvPr>
          <p:cNvSpPr/>
          <p:nvPr/>
        </p:nvSpPr>
        <p:spPr>
          <a:xfrm>
            <a:off x="5065742" y="3623188"/>
            <a:ext cx="1272789" cy="41591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6D6B6BB-7DED-4341-917B-2B4340896188}"/>
              </a:ext>
            </a:extLst>
          </p:cNvPr>
          <p:cNvSpPr/>
          <p:nvPr/>
        </p:nvSpPr>
        <p:spPr>
          <a:xfrm>
            <a:off x="4340888" y="5258208"/>
            <a:ext cx="3572107" cy="1153378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80F1051-34FF-4CBC-B32D-AD9175E06501}"/>
              </a:ext>
            </a:extLst>
          </p:cNvPr>
          <p:cNvSpPr/>
          <p:nvPr/>
        </p:nvSpPr>
        <p:spPr>
          <a:xfrm>
            <a:off x="8452552" y="4039106"/>
            <a:ext cx="3156089" cy="66006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A2CF3D1-B2E9-4C23-9CF5-C54AEAF4DD3D}"/>
              </a:ext>
            </a:extLst>
          </p:cNvPr>
          <p:cNvSpPr/>
          <p:nvPr/>
        </p:nvSpPr>
        <p:spPr>
          <a:xfrm>
            <a:off x="8452552" y="5056067"/>
            <a:ext cx="3156089" cy="66006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E227A86-1143-4BFD-9E59-10150465B3DC}"/>
              </a:ext>
            </a:extLst>
          </p:cNvPr>
          <p:cNvSpPr/>
          <p:nvPr/>
        </p:nvSpPr>
        <p:spPr>
          <a:xfrm>
            <a:off x="8452552" y="5771015"/>
            <a:ext cx="3156089" cy="46037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오른쪽 화살표 7">
            <a:extLst>
              <a:ext uri="{FF2B5EF4-FFF2-40B4-BE49-F238E27FC236}">
                <a16:creationId xmlns:a16="http://schemas.microsoft.com/office/drawing/2014/main" id="{65C3CE2C-59C4-4A00-8051-F9B5070CBA38}"/>
              </a:ext>
            </a:extLst>
          </p:cNvPr>
          <p:cNvSpPr/>
          <p:nvPr/>
        </p:nvSpPr>
        <p:spPr>
          <a:xfrm>
            <a:off x="7693282" y="4210505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오른쪽 화살표 7">
            <a:extLst>
              <a:ext uri="{FF2B5EF4-FFF2-40B4-BE49-F238E27FC236}">
                <a16:creationId xmlns:a16="http://schemas.microsoft.com/office/drawing/2014/main" id="{5C88CE88-25B1-4491-9E58-73A50765B163}"/>
              </a:ext>
            </a:extLst>
          </p:cNvPr>
          <p:cNvSpPr/>
          <p:nvPr/>
        </p:nvSpPr>
        <p:spPr>
          <a:xfrm>
            <a:off x="3651089" y="4210505"/>
            <a:ext cx="669532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5963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/>
              <a:t>           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660741" y="5370022"/>
            <a:ext cx="10870518" cy="12219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o-KR" altLang="en-US" sz="2000" dirty="0"/>
              <a:t>문의 사항</a:t>
            </a:r>
            <a:r>
              <a:rPr lang="en-US" altLang="ko-KR" sz="2000" dirty="0"/>
              <a:t>: wail0404@ice.go.kr </a:t>
            </a:r>
            <a:r>
              <a:rPr lang="ko-KR" altLang="en-US" sz="2000" dirty="0" err="1"/>
              <a:t>인천석정초등학교</a:t>
            </a:r>
            <a:r>
              <a:rPr lang="ko-KR" altLang="en-US" sz="2000" dirty="0"/>
              <a:t> 교사 정인성</a:t>
            </a:r>
          </a:p>
        </p:txBody>
      </p:sp>
      <p:pic>
        <p:nvPicPr>
          <p:cNvPr id="6" name="그림 5" descr="그리기이(가) 표시된 사진&#10;&#10;자동 생성된 설명">
            <a:extLst>
              <a:ext uri="{FF2B5EF4-FFF2-40B4-BE49-F238E27FC236}">
                <a16:creationId xmlns:a16="http://schemas.microsoft.com/office/drawing/2014/main" id="{DEA61608-36BD-4DCB-8D5F-DE80B16FAF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779" y="1932039"/>
            <a:ext cx="3005171" cy="230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10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메타버스</a:t>
            </a:r>
            <a:r>
              <a:rPr lang="en-US" altLang="ko-KR" dirty="0"/>
              <a:t>(Metaverse)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6"/>
            <a:ext cx="11103142" cy="739408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마인크래프트 활용 사례</a:t>
            </a:r>
            <a:r>
              <a:rPr lang="en-US" altLang="ko-KR" dirty="0"/>
              <a:t>: </a:t>
            </a:r>
            <a:r>
              <a:rPr lang="ko-KR" altLang="en-US" dirty="0"/>
              <a:t>인천시 </a:t>
            </a:r>
            <a:r>
              <a:rPr lang="ko-KR" altLang="en-US" dirty="0" err="1"/>
              <a:t>비대면</a:t>
            </a:r>
            <a:r>
              <a:rPr lang="ko-KR" altLang="en-US" dirty="0"/>
              <a:t> </a:t>
            </a:r>
            <a:r>
              <a:rPr lang="en-US" altLang="ko-KR" dirty="0"/>
              <a:t>8.15 </a:t>
            </a:r>
            <a:r>
              <a:rPr lang="ko-KR" altLang="en-US" dirty="0"/>
              <a:t>광복절 행사 추진</a:t>
            </a:r>
            <a:endParaRPr lang="en-US" altLang="ko-K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EB224-0D3D-4E0E-A245-E6027DB8BBAF}"/>
              </a:ext>
            </a:extLst>
          </p:cNvPr>
          <p:cNvSpPr txBox="1"/>
          <p:nvPr/>
        </p:nvSpPr>
        <p:spPr>
          <a:xfrm>
            <a:off x="4774223" y="6335880"/>
            <a:ext cx="7167119" cy="378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1400" dirty="0"/>
              <a:t>출처</a:t>
            </a:r>
            <a:r>
              <a:rPr lang="en-US" altLang="ko-KR" sz="1400" dirty="0"/>
              <a:t>: </a:t>
            </a:r>
            <a:r>
              <a:rPr lang="ko-KR" altLang="en-US" sz="1400" dirty="0"/>
              <a:t>유튜브</a:t>
            </a:r>
            <a:r>
              <a:rPr lang="en-US" altLang="ko-KR" sz="1400" dirty="0"/>
              <a:t>(</a:t>
            </a:r>
            <a:r>
              <a:rPr lang="ko-KR" altLang="en-US" sz="1400" dirty="0"/>
              <a:t>인천시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pic>
        <p:nvPicPr>
          <p:cNvPr id="6" name="그림 5" descr="실외, 도시, 도로, 선이(가) 표시된 사진&#10;&#10;자동 생성된 설명">
            <a:hlinkClick r:id="rId2"/>
            <a:extLst>
              <a:ext uri="{FF2B5EF4-FFF2-40B4-BE49-F238E27FC236}">
                <a16:creationId xmlns:a16="http://schemas.microsoft.com/office/drawing/2014/main" id="{C6762599-766B-4E4B-8880-BEDCD841A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290" y="2653505"/>
            <a:ext cx="8759420" cy="377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836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3550</TotalTime>
  <Words>2855</Words>
  <Application>Microsoft Office PowerPoint</Application>
  <PresentationFormat>와이드스크린</PresentationFormat>
  <Paragraphs>471</Paragraphs>
  <Slides>88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88</vt:i4>
      </vt:variant>
    </vt:vector>
  </HeadingPairs>
  <TitlesOfParts>
    <vt:vector size="91" baseType="lpstr">
      <vt:lpstr>맑은 고딕</vt:lpstr>
      <vt:lpstr>Arial</vt:lpstr>
      <vt:lpstr>Office 테마</vt:lpstr>
      <vt:lpstr>PowerPoint 프레젠테이션</vt:lpstr>
      <vt:lpstr>1. 메타버스란?</vt:lpstr>
      <vt:lpstr>메타버스(Metaverse)란?</vt:lpstr>
      <vt:lpstr>메타버스(Metaverse)란?</vt:lpstr>
      <vt:lpstr>메타버스(Metaverse)란?</vt:lpstr>
      <vt:lpstr>메타버스(Metaverse)란?</vt:lpstr>
      <vt:lpstr>메타버스(Metaverse)란?</vt:lpstr>
      <vt:lpstr>메타버스(Metaverse)란?</vt:lpstr>
      <vt:lpstr>메타버스(Metaverse)란?</vt:lpstr>
      <vt:lpstr>메타버스(Metaverse)란?</vt:lpstr>
      <vt:lpstr>메타버스(Metaverse)란?</vt:lpstr>
      <vt:lpstr>연수 전 준비사항</vt:lpstr>
      <vt:lpstr>왜 게더타운(Gather town)인가?</vt:lpstr>
      <vt:lpstr>왜 게더타운(Gather town)인가?</vt:lpstr>
      <vt:lpstr>게더타운(Gather town) 주의 사항</vt:lpstr>
      <vt:lpstr>게더타운(Gather town) 가격 정보</vt:lpstr>
      <vt:lpstr>2. 준비하기</vt:lpstr>
      <vt:lpstr>게더타운 계정 생성하기</vt:lpstr>
      <vt:lpstr>게더타운 계정 생성하기</vt:lpstr>
      <vt:lpstr>게더타운 계정 생성하기</vt:lpstr>
      <vt:lpstr>게더타운 계정 생성하기</vt:lpstr>
      <vt:lpstr>게더타운 계정 생성하기</vt:lpstr>
      <vt:lpstr>게더타운 기본 이동 방법</vt:lpstr>
      <vt:lpstr>게더타운 단축키</vt:lpstr>
      <vt:lpstr>3. 게더타운 입장하기</vt:lpstr>
      <vt:lpstr>공간 생성하기</vt:lpstr>
      <vt:lpstr>공간 생성하기</vt:lpstr>
      <vt:lpstr>공간 생성하기</vt:lpstr>
      <vt:lpstr>공간 생성하기</vt:lpstr>
      <vt:lpstr>공간 구성 살펴보기</vt:lpstr>
      <vt:lpstr>사이드 메뉴 살펴보기</vt:lpstr>
      <vt:lpstr>사이드 메뉴 살펴보기(참여자)</vt:lpstr>
      <vt:lpstr>사이드 메뉴 살펴보기(채팅)</vt:lpstr>
      <vt:lpstr>사이드 메뉴 살펴보기(빌드)</vt:lpstr>
      <vt:lpstr>사이드 메뉴 살펴보기(설정)</vt:lpstr>
      <vt:lpstr>사이드 메뉴 살펴보기(사용자 설정)</vt:lpstr>
      <vt:lpstr>사이드 메뉴 살펴보기(공간 설정)</vt:lpstr>
      <vt:lpstr>하단 메뉴 살펴보기(미니맵)</vt:lpstr>
      <vt:lpstr>하단 메뉴 살펴보기(화면 공유)</vt:lpstr>
      <vt:lpstr>하단 메뉴 살펴보기(반응하기)</vt:lpstr>
      <vt:lpstr>4. 공간 수정하기1 - 오브젝트 -</vt:lpstr>
      <vt:lpstr>오브젝트 추가하기</vt:lpstr>
      <vt:lpstr>오브젝트 추가하기</vt:lpstr>
      <vt:lpstr>오브젝트 추가하기</vt:lpstr>
      <vt:lpstr>오브젝트 추가하기</vt:lpstr>
      <vt:lpstr>오브젝트 추가하기</vt:lpstr>
      <vt:lpstr>오브젝트 추가하기</vt:lpstr>
      <vt:lpstr>오브젝트 추가하기</vt:lpstr>
      <vt:lpstr>오브젝트 추가하기</vt:lpstr>
      <vt:lpstr>오브젝트 추가 활동 Tip!!</vt:lpstr>
      <vt:lpstr>오브젝트 추가하기</vt:lpstr>
      <vt:lpstr>오브젝트 추가하기</vt:lpstr>
      <vt:lpstr>오브젝트 추가 활동 Tip!!</vt:lpstr>
      <vt:lpstr>5. 공간 수정하기2 - 타일/벽/바닥 -</vt:lpstr>
      <vt:lpstr>Mapmaker 활용하기</vt:lpstr>
      <vt:lpstr>Mapmaker 메뉴 살펴보기</vt:lpstr>
      <vt:lpstr>타일 살펴보기</vt:lpstr>
      <vt:lpstr>타일 살펴보기</vt:lpstr>
      <vt:lpstr>타일 살펴보기</vt:lpstr>
      <vt:lpstr>타일 살펴보기</vt:lpstr>
      <vt:lpstr>타일 살펴보기</vt:lpstr>
      <vt:lpstr>타일 살펴보기</vt:lpstr>
      <vt:lpstr>타일 살펴보기</vt:lpstr>
      <vt:lpstr>타일 살펴보기</vt:lpstr>
      <vt:lpstr>Mapmaker 활동 Tip!!</vt:lpstr>
      <vt:lpstr>Room 만들기</vt:lpstr>
      <vt:lpstr>6. 게더타운의 교육적 활용</vt:lpstr>
      <vt:lpstr>교육적 활용을 위한 방법 알아보기</vt:lpstr>
      <vt:lpstr>교육적 활용을 위한 방법 알아보기</vt:lpstr>
      <vt:lpstr>교육적 활용을 위한 방법 알아보기</vt:lpstr>
      <vt:lpstr>교육적 활용을 위한 방법 알아보기</vt:lpstr>
      <vt:lpstr>7. 나만의 공간 만들기</vt:lpstr>
      <vt:lpstr>디자인 하기 전에</vt:lpstr>
      <vt:lpstr>디자인 하기 전에</vt:lpstr>
      <vt:lpstr>디자인 하기 전에</vt:lpstr>
      <vt:lpstr>디자인 하기 전에</vt:lpstr>
      <vt:lpstr>나만의 공간 디자인하기</vt:lpstr>
      <vt:lpstr>8. FAQ</vt:lpstr>
      <vt:lpstr>1. 마이크와 스피커 연결이 안돼요.(1)</vt:lpstr>
      <vt:lpstr>2. 마이크와 스피커 연결이 안돼요.(2)</vt:lpstr>
      <vt:lpstr>3. 유튜브 영상이 연결되지 않아요.</vt:lpstr>
      <vt:lpstr>4. 구글 드라이브가 연결되지 않아요.</vt:lpstr>
      <vt:lpstr>5. 구글 드라이브에 연결된 파일이 열리지 않아요.</vt:lpstr>
      <vt:lpstr>5 . 구글 드라이브에 연결된 파일이 열리지 않아요.</vt:lpstr>
      <vt:lpstr>6. 구글 드라이브에 연결된 파일이 열리지 않아요.</vt:lpstr>
      <vt:lpstr>7. 학생들은 어떻게 참여할 수 있나요?</vt:lpstr>
      <vt:lpstr>8. 제작한 공간을 다른 사람과 공유할 수 있나요?</vt:lpstr>
      <vt:lpstr>           감사합니다.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줌만큼 쉬운 메타버스 게더타운</dc:title>
  <dc:creator>hegehog81@gmail.com</dc:creator>
  <cp:keywords>개더타운;gather;town;metaverse;메타버스</cp:keywords>
  <cp:lastModifiedBy>정인성</cp:lastModifiedBy>
  <cp:revision>158</cp:revision>
  <dcterms:created xsi:type="dcterms:W3CDTF">2019-11-21T16:24:40Z</dcterms:created>
  <dcterms:modified xsi:type="dcterms:W3CDTF">2021-09-13T06:07:06Z</dcterms:modified>
</cp:coreProperties>
</file>